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5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79" r:id="rId8"/>
    <p:sldId id="261" r:id="rId9"/>
    <p:sldId id="262" r:id="rId10"/>
    <p:sldId id="263" r:id="rId11"/>
    <p:sldId id="280" r:id="rId12"/>
    <p:sldId id="264" r:id="rId13"/>
    <p:sldId id="266" r:id="rId14"/>
    <p:sldId id="265" r:id="rId15"/>
    <p:sldId id="281" r:id="rId16"/>
    <p:sldId id="267" r:id="rId17"/>
    <p:sldId id="268" r:id="rId18"/>
    <p:sldId id="269" r:id="rId19"/>
    <p:sldId id="271" r:id="rId20"/>
    <p:sldId id="272" r:id="rId21"/>
    <p:sldId id="273" r:id="rId22"/>
    <p:sldId id="282" r:id="rId23"/>
    <p:sldId id="278" r:id="rId24"/>
    <p:sldId id="274" r:id="rId25"/>
    <p:sldId id="277" r:id="rId26"/>
    <p:sldId id="276" r:id="rId27"/>
    <p:sldId id="270" r:id="rId28"/>
  </p:sldIdLst>
  <p:sldSz cx="12192000" cy="6858000"/>
  <p:notesSz cx="6888163" cy="1002188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4" autoAdjust="0"/>
    <p:restoredTop sz="94660"/>
  </p:normalViewPr>
  <p:slideViewPr>
    <p:cSldViewPr snapToGrid="0">
      <p:cViewPr varScale="1">
        <p:scale>
          <a:sx n="70" d="100"/>
          <a:sy n="70" d="100"/>
        </p:scale>
        <p:origin x="6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0A87-BE58-44B7-A665-9D292795CF85}" type="datetimeFigureOut">
              <a:rPr lang="it-IT" smtClean="0"/>
              <a:t>16/05/2016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F5A5E096-A4FC-4D08-BF55-099449150F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579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0A87-BE58-44B7-A665-9D292795CF85}" type="datetimeFigureOut">
              <a:rPr lang="it-IT" smtClean="0"/>
              <a:t>16/05/2016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E096-A4FC-4D08-BF55-099449150F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8229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0A87-BE58-44B7-A665-9D292795CF85}" type="datetimeFigureOut">
              <a:rPr lang="it-IT" smtClean="0"/>
              <a:t>16/05/2016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E096-A4FC-4D08-BF55-099449150F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0083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0A87-BE58-44B7-A665-9D292795CF85}" type="datetimeFigureOut">
              <a:rPr lang="it-IT" smtClean="0"/>
              <a:t>16/05/2016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E096-A4FC-4D08-BF55-099449150F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0759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EF20A87-BE58-44B7-A665-9D292795CF85}" type="datetimeFigureOut">
              <a:rPr lang="it-IT" smtClean="0"/>
              <a:t>16/05/2016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it-I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F5A5E096-A4FC-4D08-BF55-099449150F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7729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0A87-BE58-44B7-A665-9D292795CF85}" type="datetimeFigureOut">
              <a:rPr lang="it-IT" smtClean="0"/>
              <a:t>16/05/2016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E096-A4FC-4D08-BF55-099449150F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9823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0A87-BE58-44B7-A665-9D292795CF85}" type="datetimeFigureOut">
              <a:rPr lang="it-IT" smtClean="0"/>
              <a:t>16/05/2016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E096-A4FC-4D08-BF55-099449150F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9558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0A87-BE58-44B7-A665-9D292795CF85}" type="datetimeFigureOut">
              <a:rPr lang="it-IT" smtClean="0"/>
              <a:t>16/05/2016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E096-A4FC-4D08-BF55-099449150F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6083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0A87-BE58-44B7-A665-9D292795CF85}" type="datetimeFigureOut">
              <a:rPr lang="it-IT" smtClean="0"/>
              <a:t>16/05/2016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E096-A4FC-4D08-BF55-099449150F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836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0A87-BE58-44B7-A665-9D292795CF85}" type="datetimeFigureOut">
              <a:rPr lang="it-IT" smtClean="0"/>
              <a:t>16/05/2016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E096-A4FC-4D08-BF55-099449150F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6927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0A87-BE58-44B7-A665-9D292795CF85}" type="datetimeFigureOut">
              <a:rPr lang="it-IT" smtClean="0"/>
              <a:t>16/05/2016</a:t>
            </a:fld>
            <a:endParaRPr lang="it-I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E096-A4FC-4D08-BF55-099449150F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2927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EF20A87-BE58-44B7-A665-9D292795CF85}" type="datetimeFigureOut">
              <a:rPr lang="it-IT" smtClean="0"/>
              <a:t>16/05/2016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F5A5E096-A4FC-4D08-BF55-099449150F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8994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6" r:id="rId1"/>
    <p:sldLayoutId id="2147484137" r:id="rId2"/>
    <p:sldLayoutId id="2147484138" r:id="rId3"/>
    <p:sldLayoutId id="2147484139" r:id="rId4"/>
    <p:sldLayoutId id="2147484140" r:id="rId5"/>
    <p:sldLayoutId id="2147484141" r:id="rId6"/>
    <p:sldLayoutId id="2147484142" r:id="rId7"/>
    <p:sldLayoutId id="2147484143" r:id="rId8"/>
    <p:sldLayoutId id="2147484144" r:id="rId9"/>
    <p:sldLayoutId id="2147484145" r:id="rId10"/>
    <p:sldLayoutId id="21474841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7842032" y="1056849"/>
            <a:ext cx="3818914" cy="1250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it-IT" sz="4000" b="1" i="1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Poesie</a:t>
            </a:r>
            <a:endParaRPr lang="it-IT" sz="20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it-IT" sz="1600" i="1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tempo, la guerra, l’amore, l’altro</a:t>
            </a:r>
            <a:endParaRPr lang="it-IT" sz="1600" i="1" dirty="0" smtClean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83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7791065" y="467157"/>
            <a:ext cx="3859858" cy="5701708"/>
            <a:chOff x="7419590" y="495732"/>
            <a:chExt cx="3859858" cy="5701708"/>
          </a:xfrm>
        </p:grpSpPr>
        <p:sp>
          <p:nvSpPr>
            <p:cNvPr id="4" name="Rettangolo 3"/>
            <p:cNvSpPr/>
            <p:nvPr/>
          </p:nvSpPr>
          <p:spPr>
            <a:xfrm>
              <a:off x="7419590" y="1919346"/>
              <a:ext cx="3859858" cy="42780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600" dirty="0">
                  <a:latin typeface="Century Gothic" panose="020B0502020202020204" pitchFamily="34" charset="0"/>
                </a:rPr>
                <a:t>Il tempo è quando hai </a:t>
              </a:r>
              <a:r>
                <a:rPr lang="it-IT" sz="1600" dirty="0" smtClean="0">
                  <a:latin typeface="Century Gothic" panose="020B0502020202020204" pitchFamily="34" charset="0"/>
                </a:rPr>
                <a:t>tempo.</a:t>
              </a:r>
              <a:endParaRPr lang="it-IT" sz="1600" dirty="0">
                <a:latin typeface="Century Gothic" panose="020B0502020202020204" pitchFamily="34" charset="0"/>
              </a:endParaRPr>
            </a:p>
            <a:p>
              <a:r>
                <a:rPr lang="it-IT" sz="1600" dirty="0">
                  <a:latin typeface="Century Gothic" panose="020B0502020202020204" pitchFamily="34" charset="0"/>
                </a:rPr>
                <a:t>Il tempo prezioso,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per imparare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per </a:t>
              </a:r>
              <a:r>
                <a:rPr lang="it-IT" sz="1600" dirty="0" smtClean="0">
                  <a:latin typeface="Century Gothic" panose="020B0502020202020204" pitchFamily="34" charset="0"/>
                </a:rPr>
                <a:t>ascoltare.</a:t>
              </a:r>
              <a:endParaRPr lang="it-IT" sz="1600" dirty="0">
                <a:latin typeface="Century Gothic" panose="020B0502020202020204" pitchFamily="34" charset="0"/>
              </a:endParaRPr>
            </a:p>
            <a:p>
              <a:endParaRPr lang="it-IT" sz="1600" dirty="0" smtClean="0">
                <a:latin typeface="Century Gothic" panose="020B0502020202020204" pitchFamily="34" charset="0"/>
              </a:endParaRP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La </a:t>
              </a:r>
              <a:r>
                <a:rPr lang="it-IT" sz="1600" dirty="0">
                  <a:latin typeface="Century Gothic" panose="020B0502020202020204" pitchFamily="34" charset="0"/>
                </a:rPr>
                <a:t>fretta cancella il tempo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quando fai le cose degli </a:t>
              </a:r>
              <a:r>
                <a:rPr lang="it-IT" sz="1600" dirty="0" smtClean="0">
                  <a:latin typeface="Century Gothic" panose="020B0502020202020204" pitchFamily="34" charset="0"/>
                </a:rPr>
                <a:t>altri,</a:t>
              </a:r>
              <a:endParaRPr lang="it-IT" sz="1600" dirty="0">
                <a:latin typeface="Century Gothic" panose="020B0502020202020204" pitchFamily="34" charset="0"/>
              </a:endParaRPr>
            </a:p>
            <a:p>
              <a:r>
                <a:rPr lang="it-IT" sz="1600" dirty="0">
                  <a:latin typeface="Century Gothic" panose="020B0502020202020204" pitchFamily="34" charset="0"/>
                </a:rPr>
                <a:t>quando non ho tempo di rispondere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e mi tolgono la parola</a:t>
              </a:r>
              <a:r>
                <a:rPr lang="it-IT" sz="1600" dirty="0" smtClean="0">
                  <a:latin typeface="Century Gothic" panose="020B0502020202020204" pitchFamily="34" charset="0"/>
                </a:rPr>
                <a:t>.</a:t>
              </a:r>
              <a:endParaRPr lang="it-IT" sz="1600" dirty="0">
                <a:latin typeface="Century Gothic" panose="020B0502020202020204" pitchFamily="34" charset="0"/>
              </a:endParaRPr>
            </a:p>
            <a:p>
              <a:endParaRPr lang="it-IT" sz="1600" dirty="0" smtClean="0">
                <a:latin typeface="Century Gothic" panose="020B0502020202020204" pitchFamily="34" charset="0"/>
              </a:endParaRP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Un </a:t>
              </a:r>
              <a:r>
                <a:rPr lang="it-IT" sz="1600" dirty="0">
                  <a:latin typeface="Century Gothic" panose="020B0502020202020204" pitchFamily="34" charset="0"/>
                </a:rPr>
                <a:t>tempo che sembra difficile trovare un </a:t>
              </a:r>
              <a:r>
                <a:rPr lang="it-IT" sz="1600" dirty="0" smtClean="0">
                  <a:latin typeface="Century Gothic" panose="020B0502020202020204" pitchFamily="34" charset="0"/>
                </a:rPr>
                <a:t>tesoro.</a:t>
              </a:r>
              <a:endParaRPr lang="it-IT" sz="1600" dirty="0">
                <a:latin typeface="Century Gothic" panose="020B0502020202020204" pitchFamily="34" charset="0"/>
              </a:endParaRPr>
            </a:p>
            <a:p>
              <a:endParaRPr lang="it-IT" sz="1600" dirty="0" smtClean="0">
                <a:latin typeface="Century Gothic" panose="020B0502020202020204" pitchFamily="34" charset="0"/>
              </a:endParaRP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Il </a:t>
              </a:r>
              <a:r>
                <a:rPr lang="it-IT" sz="1600" dirty="0">
                  <a:latin typeface="Century Gothic" panose="020B0502020202020204" pitchFamily="34" charset="0"/>
                </a:rPr>
                <a:t>tempo è nero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Il tempo è un </a:t>
              </a:r>
              <a:r>
                <a:rPr lang="it-IT" sz="1600" dirty="0" smtClean="0">
                  <a:latin typeface="Century Gothic" panose="020B0502020202020204" pitchFamily="34" charset="0"/>
                </a:rPr>
                <a:t>cavallo</a:t>
              </a: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che </a:t>
              </a:r>
              <a:r>
                <a:rPr lang="it-IT" sz="1600" dirty="0">
                  <a:latin typeface="Century Gothic" panose="020B0502020202020204" pitchFamily="34" charset="0"/>
                </a:rPr>
                <a:t>nitrisce </a:t>
              </a:r>
              <a:r>
                <a:rPr lang="it-IT" sz="1600" dirty="0" smtClean="0">
                  <a:latin typeface="Century Gothic" panose="020B0502020202020204" pitchFamily="34" charset="0"/>
                </a:rPr>
                <a:t>piano.</a:t>
              </a:r>
              <a:endParaRPr lang="it-IT" sz="1600" dirty="0">
                <a:latin typeface="Century Gothic" panose="020B0502020202020204" pitchFamily="34" charset="0"/>
              </a:endParaRPr>
            </a:p>
            <a:p>
              <a:endParaRPr lang="it-IT" sz="1600" dirty="0" smtClean="0">
                <a:latin typeface="Century Gothic" panose="020B0502020202020204" pitchFamily="34" charset="0"/>
              </a:endParaRPr>
            </a:p>
          </p:txBody>
        </p:sp>
        <p:sp>
          <p:nvSpPr>
            <p:cNvPr id="2" name="Rettangolo 1"/>
            <p:cNvSpPr/>
            <p:nvPr/>
          </p:nvSpPr>
          <p:spPr>
            <a:xfrm>
              <a:off x="7419590" y="495732"/>
              <a:ext cx="353494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b="1" dirty="0">
                  <a:latin typeface="Century Gothic" panose="020B0502020202020204" pitchFamily="34" charset="0"/>
                </a:rPr>
                <a:t>Un tempo che sembra </a:t>
              </a:r>
              <a:r>
                <a:rPr lang="it-IT" b="1" dirty="0" smtClean="0">
                  <a:latin typeface="Century Gothic" panose="020B0502020202020204" pitchFamily="34" charset="0"/>
                </a:rPr>
                <a:t>difficile</a:t>
              </a:r>
            </a:p>
            <a:p>
              <a:r>
                <a:rPr lang="it-IT" b="1" dirty="0" smtClean="0">
                  <a:latin typeface="Century Gothic" panose="020B0502020202020204" pitchFamily="34" charset="0"/>
                </a:rPr>
                <a:t>trovare </a:t>
              </a:r>
              <a:r>
                <a:rPr lang="it-IT" b="1" dirty="0">
                  <a:latin typeface="Century Gothic" panose="020B0502020202020204" pitchFamily="34" charset="0"/>
                </a:rPr>
                <a:t>un tesoro</a:t>
              </a:r>
              <a:endParaRPr lang="it-IT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1268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7776777" y="1166395"/>
            <a:ext cx="3859858" cy="5216842"/>
            <a:chOff x="7476740" y="1194970"/>
            <a:chExt cx="3859858" cy="5216842"/>
          </a:xfrm>
        </p:grpSpPr>
        <p:sp>
          <p:nvSpPr>
            <p:cNvPr id="4" name="Rettangolo 3"/>
            <p:cNvSpPr/>
            <p:nvPr/>
          </p:nvSpPr>
          <p:spPr>
            <a:xfrm>
              <a:off x="7476740" y="1194970"/>
              <a:ext cx="3859858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600" dirty="0" smtClean="0">
                  <a:latin typeface="Century Gothic" panose="020B0502020202020204" pitchFamily="34" charset="0"/>
                </a:rPr>
                <a:t>Il </a:t>
              </a:r>
              <a:r>
                <a:rPr lang="it-IT" sz="1600" dirty="0">
                  <a:latin typeface="Century Gothic" panose="020B0502020202020204" pitchFamily="34" charset="0"/>
                </a:rPr>
                <a:t>tempo è una montagna altissima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da scalare molto </a:t>
              </a:r>
              <a:r>
                <a:rPr lang="it-IT" sz="1600" dirty="0" smtClean="0">
                  <a:latin typeface="Century Gothic" panose="020B0502020202020204" pitchFamily="34" charset="0"/>
                </a:rPr>
                <a:t>lentamente.</a:t>
              </a:r>
              <a:endParaRPr lang="it-IT" sz="1600" dirty="0">
                <a:latin typeface="Century Gothic" panose="020B0502020202020204" pitchFamily="34" charset="0"/>
              </a:endParaRPr>
            </a:p>
            <a:p>
              <a:r>
                <a:rPr lang="it-IT" sz="1600" dirty="0">
                  <a:latin typeface="Century Gothic" panose="020B0502020202020204" pitchFamily="34" charset="0"/>
                </a:rPr>
                <a:t>Il tempo è un fiume che scorre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lontano e si perde.</a:t>
              </a:r>
            </a:p>
            <a:p>
              <a:r>
                <a:rPr lang="it-IT" sz="1600" b="1" dirty="0">
                  <a:latin typeface="Century Gothic" panose="020B0502020202020204" pitchFamily="34" charset="0"/>
                </a:rPr>
                <a:t> </a:t>
              </a:r>
              <a:endParaRPr lang="it-IT" sz="1600" dirty="0">
                <a:latin typeface="Century Gothic" panose="020B0502020202020204" pitchFamily="34" charset="0"/>
              </a:endParaRPr>
            </a:p>
          </p:txBody>
        </p:sp>
        <p:sp>
          <p:nvSpPr>
            <p:cNvPr id="3" name="Rettangolo 2"/>
            <p:cNvSpPr/>
            <p:nvPr/>
          </p:nvSpPr>
          <p:spPr>
            <a:xfrm>
              <a:off x="7604573" y="6104035"/>
              <a:ext cx="180209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400" b="1" dirty="0" smtClean="0">
                  <a:latin typeface="Century Gothic" panose="020B0502020202020204" pitchFamily="34" charset="0"/>
                </a:rPr>
                <a:t>di Arianna Perinelli</a:t>
              </a:r>
              <a:endParaRPr lang="it-IT" sz="1400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577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7793623" y="481444"/>
            <a:ext cx="3859858" cy="5952335"/>
            <a:chOff x="7450723" y="495732"/>
            <a:chExt cx="3859858" cy="5952335"/>
          </a:xfrm>
        </p:grpSpPr>
        <p:sp>
          <p:nvSpPr>
            <p:cNvPr id="4" name="Rettangolo 3"/>
            <p:cNvSpPr/>
            <p:nvPr/>
          </p:nvSpPr>
          <p:spPr>
            <a:xfrm>
              <a:off x="7450723" y="1194353"/>
              <a:ext cx="3859858" cy="47705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600" dirty="0">
                  <a:latin typeface="Century Gothic" panose="020B0502020202020204" pitchFamily="34" charset="0"/>
                </a:rPr>
                <a:t>Hai braccia grandi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rami piccoli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e tante foglie</a:t>
              </a:r>
              <a:r>
                <a:rPr lang="it-IT" sz="1600" dirty="0" smtClean="0">
                  <a:latin typeface="Century Gothic" panose="020B0502020202020204" pitchFamily="34" charset="0"/>
                </a:rPr>
                <a:t>.</a:t>
              </a:r>
              <a:endParaRPr lang="it-IT" sz="1600" dirty="0">
                <a:latin typeface="Century Gothic" panose="020B0502020202020204" pitchFamily="34" charset="0"/>
              </a:endParaRPr>
            </a:p>
            <a:p>
              <a:r>
                <a:rPr lang="it-IT" sz="1600" dirty="0">
                  <a:latin typeface="Century Gothic" panose="020B0502020202020204" pitchFamily="34" charset="0"/>
                </a:rPr>
                <a:t>Per nutrirti hai bisogno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di sole, di acqua.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Altrimenti muori</a:t>
              </a:r>
              <a:r>
                <a:rPr lang="it-IT" sz="1600" dirty="0" smtClean="0">
                  <a:latin typeface="Century Gothic" panose="020B0502020202020204" pitchFamily="34" charset="0"/>
                </a:rPr>
                <a:t>.</a:t>
              </a:r>
              <a:endParaRPr lang="it-IT" sz="1600" dirty="0">
                <a:latin typeface="Century Gothic" panose="020B0502020202020204" pitchFamily="34" charset="0"/>
              </a:endParaRPr>
            </a:p>
            <a:p>
              <a:endParaRPr lang="it-IT" sz="1600" dirty="0" smtClean="0">
                <a:latin typeface="Century Gothic" panose="020B0502020202020204" pitchFamily="34" charset="0"/>
              </a:endParaRP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Puoi </a:t>
              </a:r>
              <a:r>
                <a:rPr lang="it-IT" sz="1600" dirty="0">
                  <a:latin typeface="Century Gothic" panose="020B0502020202020204" pitchFamily="34" charset="0"/>
                </a:rPr>
                <a:t>essere una quercia</a:t>
              </a: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o </a:t>
              </a:r>
              <a:r>
                <a:rPr lang="it-IT" sz="1600" dirty="0">
                  <a:latin typeface="Century Gothic" panose="020B0502020202020204" pitchFamily="34" charset="0"/>
                </a:rPr>
                <a:t>un abete.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Puoi essere tutto ciò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che ti circonda</a:t>
              </a:r>
              <a:r>
                <a:rPr lang="it-IT" sz="1600" dirty="0" smtClean="0">
                  <a:latin typeface="Century Gothic" panose="020B0502020202020204" pitchFamily="34" charset="0"/>
                </a:rPr>
                <a:t>.</a:t>
              </a:r>
              <a:endParaRPr lang="it-IT" sz="1600" dirty="0">
                <a:latin typeface="Century Gothic" panose="020B0502020202020204" pitchFamily="34" charset="0"/>
              </a:endParaRP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Sei </a:t>
              </a:r>
              <a:r>
                <a:rPr lang="it-IT" sz="1600" dirty="0">
                  <a:latin typeface="Century Gothic" panose="020B0502020202020204" pitchFamily="34" charset="0"/>
                </a:rPr>
                <a:t>un albero forte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e soffri  se ti tagliano i rami.</a:t>
              </a:r>
            </a:p>
            <a:p>
              <a:endParaRPr lang="it-IT" sz="1600" dirty="0">
                <a:latin typeface="Century Gothic" panose="020B0502020202020204" pitchFamily="34" charset="0"/>
              </a:endParaRPr>
            </a:p>
            <a:p>
              <a:r>
                <a:rPr lang="it-IT" sz="1600" dirty="0">
                  <a:latin typeface="Century Gothic" panose="020B0502020202020204" pitchFamily="34" charset="0"/>
                </a:rPr>
                <a:t>Porti ossigeno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per far vivere la gente.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Puoi essere piccolo, grande.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È per tutto questo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che gli altri sono importanti</a:t>
              </a:r>
              <a:r>
                <a:rPr lang="it-IT" sz="1600" dirty="0" smtClean="0">
                  <a:latin typeface="Century Gothic" panose="020B0502020202020204" pitchFamily="34" charset="0"/>
                </a:rPr>
                <a:t>.</a:t>
              </a:r>
              <a:endParaRPr lang="it-IT" sz="1600" dirty="0">
                <a:latin typeface="Century Gothic" panose="020B0502020202020204" pitchFamily="34" charset="0"/>
              </a:endParaRPr>
            </a:p>
          </p:txBody>
        </p:sp>
        <p:sp>
          <p:nvSpPr>
            <p:cNvPr id="2" name="Rettangolo 1"/>
            <p:cNvSpPr/>
            <p:nvPr/>
          </p:nvSpPr>
          <p:spPr>
            <a:xfrm>
              <a:off x="7450723" y="495732"/>
              <a:ext cx="10791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b="1" dirty="0">
                  <a:latin typeface="Century Gothic" panose="020B0502020202020204" pitchFamily="34" charset="0"/>
                </a:rPr>
                <a:t>L’albero</a:t>
              </a:r>
              <a:endParaRPr lang="it-IT" dirty="0">
                <a:latin typeface="Century Gothic" panose="020B0502020202020204" pitchFamily="34" charset="0"/>
              </a:endParaRPr>
            </a:p>
          </p:txBody>
        </p:sp>
        <p:sp>
          <p:nvSpPr>
            <p:cNvPr id="3" name="Rettangolo 2"/>
            <p:cNvSpPr/>
            <p:nvPr/>
          </p:nvSpPr>
          <p:spPr>
            <a:xfrm>
              <a:off x="7450723" y="6140290"/>
              <a:ext cx="180209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400" b="1" dirty="0" smtClean="0">
                  <a:latin typeface="Century Gothic" panose="020B0502020202020204" pitchFamily="34" charset="0"/>
                </a:rPr>
                <a:t>di Arianna Perinelli</a:t>
              </a:r>
              <a:endParaRPr lang="it-IT" sz="1400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966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7659905" y="495732"/>
            <a:ext cx="4460361" cy="5946032"/>
            <a:chOff x="7462952" y="495732"/>
            <a:chExt cx="4460361" cy="5946032"/>
          </a:xfrm>
        </p:grpSpPr>
        <p:sp>
          <p:nvSpPr>
            <p:cNvPr id="4" name="Rettangolo 3"/>
            <p:cNvSpPr/>
            <p:nvPr/>
          </p:nvSpPr>
          <p:spPr>
            <a:xfrm>
              <a:off x="7462952" y="1178785"/>
              <a:ext cx="4460361" cy="52629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600" dirty="0">
                  <a:latin typeface="Century Gothic" panose="020B0502020202020204" pitchFamily="34" charset="0"/>
                </a:rPr>
                <a:t>Il tempo per me può avere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ed essere tutto.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Come quando disegni, giochi, </a:t>
              </a:r>
              <a:r>
                <a:rPr lang="it-IT" sz="1600" dirty="0" smtClean="0">
                  <a:latin typeface="Century Gothic" panose="020B0502020202020204" pitchFamily="34" charset="0"/>
                </a:rPr>
                <a:t>studi, parli</a:t>
              </a:r>
              <a:r>
                <a:rPr lang="it-IT" sz="1600" dirty="0">
                  <a:latin typeface="Century Gothic" panose="020B0502020202020204" pitchFamily="34" charset="0"/>
                </a:rPr>
                <a:t>.</a:t>
              </a:r>
            </a:p>
            <a:p>
              <a:endParaRPr lang="it-IT" sz="1600" dirty="0" smtClean="0">
                <a:latin typeface="Century Gothic" panose="020B0502020202020204" pitchFamily="34" charset="0"/>
              </a:endParaRP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Il </a:t>
              </a:r>
              <a:r>
                <a:rPr lang="it-IT" sz="1600" dirty="0">
                  <a:latin typeface="Century Gothic" panose="020B0502020202020204" pitchFamily="34" charset="0"/>
                </a:rPr>
                <a:t>tempo a volte è una tigre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e altre volte un puma.</a:t>
              </a:r>
            </a:p>
            <a:p>
              <a:endParaRPr lang="it-IT" sz="1600" dirty="0" smtClean="0">
                <a:latin typeface="Century Gothic" panose="020B0502020202020204" pitchFamily="34" charset="0"/>
              </a:endParaRP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Sarà </a:t>
              </a:r>
              <a:r>
                <a:rPr lang="it-IT" sz="1600" dirty="0">
                  <a:latin typeface="Century Gothic" panose="020B0502020202020204" pitchFamily="34" charset="0"/>
                </a:rPr>
                <a:t>sempre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a volte bello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a volte brutto.</a:t>
              </a:r>
            </a:p>
            <a:p>
              <a:endParaRPr lang="it-IT" sz="1600" dirty="0" smtClean="0">
                <a:latin typeface="Century Gothic" panose="020B0502020202020204" pitchFamily="34" charset="0"/>
              </a:endParaRP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Il </a:t>
              </a:r>
              <a:r>
                <a:rPr lang="it-IT" sz="1600" dirty="0">
                  <a:latin typeface="Century Gothic" panose="020B0502020202020204" pitchFamily="34" charset="0"/>
                </a:rPr>
                <a:t>tempo passa veloce.</a:t>
              </a: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E </a:t>
              </a:r>
              <a:r>
                <a:rPr lang="it-IT" sz="1600" dirty="0">
                  <a:latin typeface="Century Gothic" panose="020B0502020202020204" pitchFamily="34" charset="0"/>
                </a:rPr>
                <a:t>se si ferma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non ci sarà più vita sulla terra.</a:t>
              </a:r>
            </a:p>
            <a:p>
              <a:endParaRPr lang="it-IT" sz="1600" dirty="0" smtClean="0">
                <a:latin typeface="Century Gothic" panose="020B0502020202020204" pitchFamily="34" charset="0"/>
              </a:endParaRP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Il </a:t>
              </a:r>
              <a:r>
                <a:rPr lang="it-IT" sz="1600" dirty="0">
                  <a:latin typeface="Century Gothic" panose="020B0502020202020204" pitchFamily="34" charset="0"/>
                </a:rPr>
                <a:t>tempo passa lento.</a:t>
              </a: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È </a:t>
              </a:r>
              <a:r>
                <a:rPr lang="it-IT" sz="1600" dirty="0">
                  <a:latin typeface="Century Gothic" panose="020B0502020202020204" pitchFamily="34" charset="0"/>
                </a:rPr>
                <a:t>di tutti i colori del mondo.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Gira diversamente a tutte le persone.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Il tempo è di tutti.</a:t>
              </a:r>
            </a:p>
            <a:p>
              <a:r>
                <a:rPr lang="it-IT" sz="1600" b="1" dirty="0">
                  <a:latin typeface="Century Gothic" panose="020B0502020202020204" pitchFamily="34" charset="0"/>
                </a:rPr>
                <a:t> </a:t>
              </a:r>
              <a:endParaRPr lang="it-IT" sz="1600" dirty="0">
                <a:latin typeface="Century Gothic" panose="020B0502020202020204" pitchFamily="34" charset="0"/>
              </a:endParaRPr>
            </a:p>
            <a:p>
              <a:r>
                <a:rPr lang="it-IT" sz="1600" b="1" dirty="0"/>
                <a:t> </a:t>
              </a:r>
              <a:endParaRPr lang="it-IT" sz="1600" dirty="0"/>
            </a:p>
          </p:txBody>
        </p:sp>
        <p:sp>
          <p:nvSpPr>
            <p:cNvPr id="2" name="Rettangolo 1"/>
            <p:cNvSpPr/>
            <p:nvPr/>
          </p:nvSpPr>
          <p:spPr>
            <a:xfrm>
              <a:off x="7462952" y="495732"/>
              <a:ext cx="123783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b="1" dirty="0">
                  <a:latin typeface="Century Gothic" panose="020B0502020202020204" pitchFamily="34" charset="0"/>
                </a:rPr>
                <a:t>74 parole</a:t>
              </a:r>
              <a:endParaRPr lang="it-IT" dirty="0">
                <a:latin typeface="Century Gothic" panose="020B0502020202020204" pitchFamily="34" charset="0"/>
              </a:endParaRPr>
            </a:p>
          </p:txBody>
        </p:sp>
        <p:sp>
          <p:nvSpPr>
            <p:cNvPr id="3" name="Rettangolo 2"/>
            <p:cNvSpPr/>
            <p:nvPr/>
          </p:nvSpPr>
          <p:spPr>
            <a:xfrm>
              <a:off x="7462952" y="6089748"/>
              <a:ext cx="156966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400" b="1" dirty="0">
                  <a:latin typeface="Century Gothic" panose="020B0502020202020204" pitchFamily="34" charset="0"/>
                </a:rPr>
                <a:t>di James </a:t>
              </a:r>
              <a:r>
                <a:rPr lang="it-IT" sz="1400" b="1" dirty="0" err="1">
                  <a:latin typeface="Century Gothic" panose="020B0502020202020204" pitchFamily="34" charset="0"/>
                </a:rPr>
                <a:t>Pizzelli</a:t>
              </a:r>
              <a:endParaRPr lang="it-IT" sz="1400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297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7771046" y="487025"/>
            <a:ext cx="3859858" cy="4970859"/>
            <a:chOff x="7471009" y="487025"/>
            <a:chExt cx="3859858" cy="4970859"/>
          </a:xfrm>
        </p:grpSpPr>
        <p:sp>
          <p:nvSpPr>
            <p:cNvPr id="4" name="Rettangolo 3"/>
            <p:cNvSpPr/>
            <p:nvPr/>
          </p:nvSpPr>
          <p:spPr>
            <a:xfrm>
              <a:off x="7471009" y="1179790"/>
              <a:ext cx="3859858" cy="42780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600" dirty="0">
                  <a:latin typeface="Century Gothic" panose="020B0502020202020204" pitchFamily="34" charset="0"/>
                </a:rPr>
                <a:t>C’è tempo per seminare,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per sognare.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Non bisogna cercarlo.</a:t>
              </a:r>
            </a:p>
            <a:p>
              <a:endParaRPr lang="it-IT" sz="1600" dirty="0" smtClean="0">
                <a:latin typeface="Century Gothic" panose="020B0502020202020204" pitchFamily="34" charset="0"/>
              </a:endParaRP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Se </a:t>
              </a:r>
              <a:r>
                <a:rPr lang="it-IT" sz="1600" dirty="0">
                  <a:latin typeface="Century Gothic" panose="020B0502020202020204" pitchFamily="34" charset="0"/>
                </a:rPr>
                <a:t>hai tempo 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sei libero 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di fare quello che vuoi.</a:t>
              </a:r>
            </a:p>
            <a:p>
              <a:endParaRPr lang="it-IT" sz="1600" dirty="0" smtClean="0">
                <a:latin typeface="Century Gothic" panose="020B0502020202020204" pitchFamily="34" charset="0"/>
              </a:endParaRP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Il </a:t>
              </a:r>
              <a:r>
                <a:rPr lang="it-IT" sz="1600" dirty="0">
                  <a:latin typeface="Century Gothic" panose="020B0502020202020204" pitchFamily="34" charset="0"/>
                </a:rPr>
                <a:t>tempo si deve sfruttare.</a:t>
              </a: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Devi </a:t>
              </a:r>
              <a:r>
                <a:rPr lang="it-IT" sz="1600" dirty="0">
                  <a:latin typeface="Century Gothic" panose="020B0502020202020204" pitchFamily="34" charset="0"/>
                </a:rPr>
                <a:t>essere libero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come le farfalle.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Loro,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non hanno tanto tempo.</a:t>
              </a:r>
            </a:p>
            <a:p>
              <a:endParaRPr lang="it-IT" sz="1600" dirty="0" smtClean="0">
                <a:latin typeface="Century Gothic" panose="020B0502020202020204" pitchFamily="34" charset="0"/>
              </a:endParaRP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Più </a:t>
              </a:r>
              <a:r>
                <a:rPr lang="it-IT" sz="1600" dirty="0">
                  <a:latin typeface="Century Gothic" panose="020B0502020202020204" pitchFamily="34" charset="0"/>
                </a:rPr>
                <a:t>importante 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è il tempo dove ci si diverte.</a:t>
              </a:r>
            </a:p>
            <a:p>
              <a:endParaRPr lang="it-IT" sz="1600" dirty="0" smtClean="0">
                <a:latin typeface="Century Gothic" panose="020B0502020202020204" pitchFamily="34" charset="0"/>
              </a:endParaRPr>
            </a:p>
          </p:txBody>
        </p:sp>
        <p:sp>
          <p:nvSpPr>
            <p:cNvPr id="2" name="Rettangolo 1"/>
            <p:cNvSpPr/>
            <p:nvPr/>
          </p:nvSpPr>
          <p:spPr>
            <a:xfrm>
              <a:off x="7471009" y="487025"/>
              <a:ext cx="269657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b="1" dirty="0">
                  <a:latin typeface="Century Gothic" panose="020B0502020202020204" pitchFamily="34" charset="0"/>
                </a:rPr>
                <a:t>Il tempo delle persone</a:t>
              </a:r>
              <a:endParaRPr lang="it-IT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289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7813908" y="1165502"/>
            <a:ext cx="3859858" cy="5191542"/>
            <a:chOff x="7456721" y="1194077"/>
            <a:chExt cx="3859858" cy="5191542"/>
          </a:xfrm>
        </p:grpSpPr>
        <p:sp>
          <p:nvSpPr>
            <p:cNvPr id="4" name="Rettangolo 3"/>
            <p:cNvSpPr/>
            <p:nvPr/>
          </p:nvSpPr>
          <p:spPr>
            <a:xfrm>
              <a:off x="7456721" y="1194077"/>
              <a:ext cx="3859858" cy="25545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600" dirty="0" smtClean="0">
                  <a:latin typeface="Century Gothic" panose="020B0502020202020204" pitchFamily="34" charset="0"/>
                </a:rPr>
                <a:t>Il </a:t>
              </a:r>
              <a:r>
                <a:rPr lang="it-IT" sz="1600" dirty="0">
                  <a:latin typeface="Century Gothic" panose="020B0502020202020204" pitchFamily="34" charset="0"/>
                </a:rPr>
                <a:t>mio tempo lo sfrutto male,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ma se lo metto in ordine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il tempo è mio!</a:t>
              </a:r>
            </a:p>
            <a:p>
              <a:endParaRPr lang="it-IT" sz="1600" dirty="0" smtClean="0">
                <a:latin typeface="Century Gothic" panose="020B0502020202020204" pitchFamily="34" charset="0"/>
              </a:endParaRP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Le </a:t>
              </a:r>
              <a:r>
                <a:rPr lang="it-IT" sz="1600" dirty="0">
                  <a:latin typeface="Century Gothic" panose="020B0502020202020204" pitchFamily="34" charset="0"/>
                </a:rPr>
                <a:t>persone 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il tempo lo passano a casa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a giocare a cose elettroniche.</a:t>
              </a:r>
            </a:p>
            <a:p>
              <a:endParaRPr lang="it-IT" sz="1600" dirty="0" smtClean="0">
                <a:latin typeface="Century Gothic" panose="020B0502020202020204" pitchFamily="34" charset="0"/>
              </a:endParaRP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Cosa </a:t>
              </a:r>
              <a:r>
                <a:rPr lang="it-IT" sz="1600" dirty="0">
                  <a:latin typeface="Century Gothic" panose="020B0502020202020204" pitchFamily="34" charset="0"/>
                </a:rPr>
                <a:t>si perdono…</a:t>
              </a:r>
            </a:p>
            <a:p>
              <a:r>
                <a:rPr lang="it-IT" sz="1600" dirty="0"/>
                <a:t> </a:t>
              </a:r>
            </a:p>
          </p:txBody>
        </p:sp>
        <p:sp>
          <p:nvSpPr>
            <p:cNvPr id="3" name="Rettangolo 2"/>
            <p:cNvSpPr/>
            <p:nvPr/>
          </p:nvSpPr>
          <p:spPr>
            <a:xfrm>
              <a:off x="7456721" y="6077842"/>
              <a:ext cx="152958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400" b="1" dirty="0" smtClean="0">
                  <a:latin typeface="Century Gothic" panose="020B0502020202020204" pitchFamily="34" charset="0"/>
                </a:rPr>
                <a:t>di Raoul Notaro</a:t>
              </a:r>
              <a:endParaRPr lang="it-IT" sz="1400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569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7731639" y="452870"/>
            <a:ext cx="4460361" cy="5930368"/>
            <a:chOff x="7434377" y="481445"/>
            <a:chExt cx="4460361" cy="5930368"/>
          </a:xfrm>
        </p:grpSpPr>
        <p:sp>
          <p:nvSpPr>
            <p:cNvPr id="4" name="Rettangolo 3"/>
            <p:cNvSpPr/>
            <p:nvPr/>
          </p:nvSpPr>
          <p:spPr>
            <a:xfrm>
              <a:off x="7434377" y="1152397"/>
              <a:ext cx="4460361" cy="45243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600" dirty="0">
                  <a:latin typeface="Century Gothic" panose="020B0502020202020204" pitchFamily="34" charset="0"/>
                </a:rPr>
                <a:t>La guerra 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La violenza 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Piena di dolore 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Con pianti per i familiari uccisi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I suicidi per non soffrire ancora di più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Mi fa pensare a un gioco che ho </a:t>
              </a:r>
              <a:r>
                <a:rPr lang="it-IT" sz="1600" dirty="0" smtClean="0">
                  <a:latin typeface="Century Gothic" panose="020B0502020202020204" pitchFamily="34" charset="0"/>
                </a:rPr>
                <a:t>io</a:t>
              </a: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di </a:t>
              </a:r>
              <a:r>
                <a:rPr lang="it-IT" sz="1600" dirty="0">
                  <a:latin typeface="Century Gothic" panose="020B0502020202020204" pitchFamily="34" charset="0"/>
                </a:rPr>
                <a:t>nome call of duty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perché parla della guerra 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e nella storia c’è anche chi perde amici, 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famiglia o figli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perché magari c’è chi </a:t>
              </a:r>
              <a:r>
                <a:rPr lang="it-IT" sz="1600" dirty="0" smtClean="0">
                  <a:latin typeface="Century Gothic" panose="020B0502020202020204" pitchFamily="34" charset="0"/>
                </a:rPr>
                <a:t>combatte</a:t>
              </a: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contro </a:t>
              </a:r>
              <a:r>
                <a:rPr lang="it-IT" sz="1600" dirty="0">
                  <a:latin typeface="Century Gothic" panose="020B0502020202020204" pitchFamily="34" charset="0"/>
                </a:rPr>
                <a:t>la guerra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come quando c’erano le guerre </a:t>
              </a:r>
              <a:r>
                <a:rPr lang="it-IT" sz="1600" dirty="0" smtClean="0">
                  <a:latin typeface="Century Gothic" panose="020B0502020202020204" pitchFamily="34" charset="0"/>
                </a:rPr>
                <a:t>mondiali</a:t>
              </a:r>
              <a:endParaRPr lang="it-IT" sz="1600" dirty="0">
                <a:latin typeface="Century Gothic" panose="020B0502020202020204" pitchFamily="34" charset="0"/>
              </a:endParaRPr>
            </a:p>
            <a:p>
              <a:r>
                <a:rPr lang="it-IT" sz="1600" dirty="0">
                  <a:latin typeface="Century Gothic" panose="020B0502020202020204" pitchFamily="34" charset="0"/>
                </a:rPr>
                <a:t>La guerra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La violenza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Piena di </a:t>
              </a:r>
              <a:r>
                <a:rPr lang="it-IT" sz="1600" dirty="0" smtClean="0">
                  <a:latin typeface="Century Gothic" panose="020B0502020202020204" pitchFamily="34" charset="0"/>
                </a:rPr>
                <a:t>dolore</a:t>
              </a:r>
              <a:endParaRPr lang="it-IT" sz="1600" dirty="0">
                <a:latin typeface="Century Gothic" panose="020B0502020202020204" pitchFamily="34" charset="0"/>
              </a:endParaRPr>
            </a:p>
            <a:p>
              <a:r>
                <a:rPr lang="it-IT" sz="1600" dirty="0">
                  <a:latin typeface="Century Gothic" panose="020B0502020202020204" pitchFamily="34" charset="0"/>
                </a:rPr>
                <a:t>Ci saranno ancora le guerre per voi?</a:t>
              </a:r>
            </a:p>
            <a:p>
              <a:r>
                <a:rPr lang="it-IT" sz="1600" b="1" dirty="0">
                  <a:latin typeface="Century Gothic" panose="020B0502020202020204" pitchFamily="34" charset="0"/>
                </a:rPr>
                <a:t> </a:t>
              </a:r>
              <a:endParaRPr lang="it-IT" sz="1600" dirty="0">
                <a:latin typeface="Century Gothic" panose="020B0502020202020204" pitchFamily="34" charset="0"/>
              </a:endParaRPr>
            </a:p>
          </p:txBody>
        </p:sp>
        <p:sp>
          <p:nvSpPr>
            <p:cNvPr id="2" name="Rettangolo 1"/>
            <p:cNvSpPr/>
            <p:nvPr/>
          </p:nvSpPr>
          <p:spPr>
            <a:xfrm>
              <a:off x="7434377" y="481445"/>
              <a:ext cx="12394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b="1" dirty="0">
                  <a:latin typeface="Century Gothic" panose="020B0502020202020204" pitchFamily="34" charset="0"/>
                </a:rPr>
                <a:t>La guerra</a:t>
              </a:r>
              <a:endParaRPr lang="it-IT" dirty="0">
                <a:latin typeface="Century Gothic" panose="020B0502020202020204" pitchFamily="34" charset="0"/>
              </a:endParaRPr>
            </a:p>
          </p:txBody>
        </p:sp>
        <p:sp>
          <p:nvSpPr>
            <p:cNvPr id="3" name="Rettangolo 2"/>
            <p:cNvSpPr/>
            <p:nvPr/>
          </p:nvSpPr>
          <p:spPr>
            <a:xfrm>
              <a:off x="7434377" y="6104036"/>
              <a:ext cx="156966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400" b="1" dirty="0">
                  <a:latin typeface="Century Gothic" panose="020B0502020202020204" pitchFamily="34" charset="0"/>
                </a:rPr>
                <a:t>di James </a:t>
              </a:r>
              <a:r>
                <a:rPr lang="it-IT" sz="1400" b="1" dirty="0" err="1">
                  <a:latin typeface="Century Gothic" panose="020B0502020202020204" pitchFamily="34" charset="0"/>
                </a:rPr>
                <a:t>Pizzelli</a:t>
              </a:r>
              <a:endParaRPr lang="it-IT" sz="1400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550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7731639" y="642932"/>
            <a:ext cx="4460361" cy="5654581"/>
            <a:chOff x="7462952" y="700082"/>
            <a:chExt cx="4460361" cy="5654581"/>
          </a:xfrm>
        </p:grpSpPr>
        <p:sp>
          <p:nvSpPr>
            <p:cNvPr id="4" name="Rettangolo 3"/>
            <p:cNvSpPr/>
            <p:nvPr/>
          </p:nvSpPr>
          <p:spPr>
            <a:xfrm>
              <a:off x="7462952" y="1948871"/>
              <a:ext cx="4460361" cy="35394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600" dirty="0">
                  <a:latin typeface="Century Gothic" panose="020B0502020202020204" pitchFamily="34" charset="0"/>
                </a:rPr>
                <a:t>Rabbia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perché la violenza provoca rabbia</a:t>
              </a:r>
              <a:r>
                <a:rPr lang="it-IT" sz="1600" dirty="0" smtClean="0">
                  <a:latin typeface="Century Gothic" panose="020B0502020202020204" pitchFamily="34" charset="0"/>
                </a:rPr>
                <a:t>.</a:t>
              </a: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Potenza</a:t>
              </a:r>
              <a:endParaRPr lang="it-IT" sz="1600" dirty="0">
                <a:latin typeface="Century Gothic" panose="020B0502020202020204" pitchFamily="34" charset="0"/>
              </a:endParaRPr>
            </a:p>
            <a:p>
              <a:r>
                <a:rPr lang="it-IT" sz="1600" dirty="0">
                  <a:latin typeface="Century Gothic" panose="020B0502020202020204" pitchFamily="34" charset="0"/>
                </a:rPr>
                <a:t>perché hai così tanta rabbia che</a:t>
              </a:r>
              <a:r>
                <a:rPr lang="it-IT" sz="1600" dirty="0" smtClean="0">
                  <a:latin typeface="Century Gothic" panose="020B0502020202020204" pitchFamily="34" charset="0"/>
                </a:rPr>
                <a:t>…</a:t>
              </a: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Imbattibilità</a:t>
              </a:r>
              <a:endParaRPr lang="it-IT" sz="1600" dirty="0">
                <a:latin typeface="Century Gothic" panose="020B0502020202020204" pitchFamily="34" charset="0"/>
              </a:endParaRPr>
            </a:p>
            <a:p>
              <a:r>
                <a:rPr lang="it-IT" sz="1600" dirty="0">
                  <a:latin typeface="Century Gothic" panose="020B0502020202020204" pitchFamily="34" charset="0"/>
                </a:rPr>
                <a:t>perché credi di sconfiggere chiunque</a:t>
              </a:r>
              <a:r>
                <a:rPr lang="it-IT" sz="1600" dirty="0" smtClean="0">
                  <a:latin typeface="Century Gothic" panose="020B0502020202020204" pitchFamily="34" charset="0"/>
                </a:rPr>
                <a:t>.</a:t>
              </a: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Cattiveria</a:t>
              </a:r>
              <a:endParaRPr lang="it-IT" sz="1600" dirty="0">
                <a:latin typeface="Century Gothic" panose="020B0502020202020204" pitchFamily="34" charset="0"/>
              </a:endParaRPr>
            </a:p>
            <a:p>
              <a:r>
                <a:rPr lang="it-IT" sz="1600" dirty="0">
                  <a:latin typeface="Century Gothic" panose="020B0502020202020204" pitchFamily="34" charset="0"/>
                </a:rPr>
                <a:t>perché puoi far del male alle persone</a:t>
              </a:r>
              <a:r>
                <a:rPr lang="it-IT" sz="1600" dirty="0" smtClean="0">
                  <a:latin typeface="Century Gothic" panose="020B0502020202020204" pitchFamily="34" charset="0"/>
                </a:rPr>
                <a:t>.</a:t>
              </a: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Bontà</a:t>
              </a:r>
              <a:endParaRPr lang="it-IT" sz="1600" dirty="0">
                <a:latin typeface="Century Gothic" panose="020B0502020202020204" pitchFamily="34" charset="0"/>
              </a:endParaRPr>
            </a:p>
            <a:p>
              <a:r>
                <a:rPr lang="it-IT" sz="1600" dirty="0">
                  <a:latin typeface="Century Gothic" panose="020B0502020202020204" pitchFamily="34" charset="0"/>
                </a:rPr>
                <a:t>perché puoi difendere altre persone</a:t>
              </a:r>
              <a:r>
                <a:rPr lang="it-IT" sz="1600" dirty="0" smtClean="0">
                  <a:latin typeface="Century Gothic" panose="020B0502020202020204" pitchFamily="34" charset="0"/>
                </a:rPr>
                <a:t>.</a:t>
              </a: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Debolezza</a:t>
              </a:r>
              <a:endParaRPr lang="it-IT" sz="1600" dirty="0">
                <a:latin typeface="Century Gothic" panose="020B0502020202020204" pitchFamily="34" charset="0"/>
              </a:endParaRPr>
            </a:p>
            <a:p>
              <a:r>
                <a:rPr lang="it-IT" sz="1600" dirty="0">
                  <a:latin typeface="Century Gothic" panose="020B0502020202020204" pitchFamily="34" charset="0"/>
                </a:rPr>
                <a:t>perché puoi accusare </a:t>
              </a:r>
              <a:r>
                <a:rPr lang="it-IT" sz="1600" dirty="0" smtClean="0">
                  <a:latin typeface="Century Gothic" panose="020B0502020202020204" pitchFamily="34" charset="0"/>
                </a:rPr>
                <a:t>colpi</a:t>
              </a: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e non </a:t>
              </a:r>
              <a:r>
                <a:rPr lang="it-IT" sz="1600" dirty="0">
                  <a:latin typeface="Century Gothic" panose="020B0502020202020204" pitchFamily="34" charset="0"/>
                </a:rPr>
                <a:t>ce la farai a rialzarti.</a:t>
              </a:r>
            </a:p>
            <a:p>
              <a:r>
                <a:rPr lang="it-IT" sz="1600" b="1" dirty="0"/>
                <a:t> </a:t>
              </a:r>
              <a:endParaRPr lang="it-IT" sz="1600" dirty="0"/>
            </a:p>
          </p:txBody>
        </p:sp>
        <p:sp>
          <p:nvSpPr>
            <p:cNvPr id="2" name="Rettangolo 1"/>
            <p:cNvSpPr/>
            <p:nvPr/>
          </p:nvSpPr>
          <p:spPr>
            <a:xfrm>
              <a:off x="7462952" y="700082"/>
              <a:ext cx="3049233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b="1" dirty="0">
                  <a:latin typeface="Century Gothic" panose="020B0502020202020204" pitchFamily="34" charset="0"/>
                </a:rPr>
                <a:t>Cosa provoca la </a:t>
              </a:r>
              <a:r>
                <a:rPr lang="it-IT" b="1" dirty="0" smtClean="0">
                  <a:latin typeface="Century Gothic" panose="020B0502020202020204" pitchFamily="34" charset="0"/>
                </a:rPr>
                <a:t>violenza</a:t>
              </a:r>
            </a:p>
            <a:p>
              <a:r>
                <a:rPr lang="it-IT" b="1" dirty="0" smtClean="0">
                  <a:latin typeface="Century Gothic" panose="020B0502020202020204" pitchFamily="34" charset="0"/>
                </a:rPr>
                <a:t>in </a:t>
              </a:r>
              <a:r>
                <a:rPr lang="it-IT" b="1" dirty="0">
                  <a:latin typeface="Century Gothic" panose="020B0502020202020204" pitchFamily="34" charset="0"/>
                </a:rPr>
                <a:t>tutte le sue forze?</a:t>
              </a:r>
              <a:endParaRPr lang="it-IT" dirty="0">
                <a:latin typeface="Century Gothic" panose="020B0502020202020204" pitchFamily="34" charset="0"/>
              </a:endParaRPr>
            </a:p>
          </p:txBody>
        </p:sp>
        <p:sp>
          <p:nvSpPr>
            <p:cNvPr id="3" name="Rettangolo 2"/>
            <p:cNvSpPr/>
            <p:nvPr/>
          </p:nvSpPr>
          <p:spPr>
            <a:xfrm>
              <a:off x="7462952" y="6046886"/>
              <a:ext cx="184537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400" b="1" i="1" dirty="0"/>
                <a:t> </a:t>
              </a:r>
              <a:r>
                <a:rPr lang="it-IT" sz="1400" b="1" dirty="0" smtClean="0">
                  <a:latin typeface="Century Gothic" panose="020B0502020202020204" pitchFamily="34" charset="0"/>
                </a:rPr>
                <a:t>di </a:t>
              </a:r>
              <a:r>
                <a:rPr lang="it-IT" sz="1400" b="1" dirty="0">
                  <a:latin typeface="Century Gothic" panose="020B0502020202020204" pitchFamily="34" charset="0"/>
                </a:rPr>
                <a:t>Mattia </a:t>
              </a:r>
              <a:r>
                <a:rPr lang="it-IT" sz="1400" b="1" dirty="0" err="1">
                  <a:latin typeface="Century Gothic" panose="020B0502020202020204" pitchFamily="34" charset="0"/>
                </a:rPr>
                <a:t>Andreoni</a:t>
              </a:r>
              <a:endParaRPr lang="it-IT" sz="1400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979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7731639" y="452869"/>
            <a:ext cx="4460361" cy="6073244"/>
            <a:chOff x="7420868" y="452869"/>
            <a:chExt cx="4460361" cy="6073244"/>
          </a:xfrm>
        </p:grpSpPr>
        <p:sp>
          <p:nvSpPr>
            <p:cNvPr id="4" name="Rettangolo 3"/>
            <p:cNvSpPr/>
            <p:nvPr/>
          </p:nvSpPr>
          <p:spPr>
            <a:xfrm>
              <a:off x="7420868" y="1140023"/>
              <a:ext cx="4460361" cy="53860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600" dirty="0">
                  <a:latin typeface="Century Gothic" panose="020B0502020202020204" pitchFamily="34" charset="0"/>
                </a:rPr>
                <a:t>Non usare violenza, 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che non serve a niente. 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Prendi esempio dalla foresta. 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Il posto dove c è sempre pace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e silenzio.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La violenza ha invaso anche lei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Povera…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La violenza c’è anche qui.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Un esempio sono i </a:t>
              </a:r>
              <a:r>
                <a:rPr lang="it-IT" sz="1600" dirty="0" smtClean="0">
                  <a:latin typeface="Century Gothic" panose="020B0502020202020204" pitchFamily="34" charset="0"/>
                </a:rPr>
                <a:t>boss</a:t>
              </a:r>
              <a:endParaRPr lang="it-IT" sz="1600" dirty="0">
                <a:latin typeface="Century Gothic" panose="020B0502020202020204" pitchFamily="34" charset="0"/>
              </a:endParaRPr>
            </a:p>
            <a:p>
              <a:r>
                <a:rPr lang="it-IT" sz="1600" dirty="0">
                  <a:latin typeface="Century Gothic" panose="020B0502020202020204" pitchFamily="34" charset="0"/>
                </a:rPr>
                <a:t>uccidono gli Innocenti 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che vanno a fare la spesa.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Anche l’ISIS.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Loro non sanno quello che fanno.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I siriani gli raccontano cose non vere.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La violenza c’è anche negli sport. 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I tifosi si uccidono 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perché la loro squadra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ha perso una partita. 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Io non entro in nessuna di queste.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Non mi serve a niente la violenza.</a:t>
              </a:r>
            </a:p>
            <a:p>
              <a:r>
                <a:rPr lang="it-IT" sz="1600" b="1" dirty="0"/>
                <a:t> </a:t>
              </a:r>
              <a:endParaRPr lang="it-IT" sz="1600" dirty="0"/>
            </a:p>
          </p:txBody>
        </p:sp>
        <p:sp>
          <p:nvSpPr>
            <p:cNvPr id="2" name="Rettangolo 1"/>
            <p:cNvSpPr/>
            <p:nvPr/>
          </p:nvSpPr>
          <p:spPr>
            <a:xfrm>
              <a:off x="7420868" y="452869"/>
              <a:ext cx="142539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b="1" dirty="0">
                  <a:latin typeface="Century Gothic" panose="020B0502020202020204" pitchFamily="34" charset="0"/>
                </a:rPr>
                <a:t>Le violenze</a:t>
              </a:r>
              <a:endParaRPr lang="it-IT" dirty="0">
                <a:latin typeface="Century Gothic" panose="020B0502020202020204" pitchFamily="34" charset="0"/>
              </a:endParaRPr>
            </a:p>
          </p:txBody>
        </p:sp>
        <p:sp>
          <p:nvSpPr>
            <p:cNvPr id="3" name="Rettangolo 2"/>
            <p:cNvSpPr/>
            <p:nvPr/>
          </p:nvSpPr>
          <p:spPr>
            <a:xfrm>
              <a:off x="7420868" y="6218336"/>
              <a:ext cx="152958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400" b="1" dirty="0" smtClean="0">
                  <a:latin typeface="Century Gothic" panose="020B0502020202020204" pitchFamily="34" charset="0"/>
                </a:rPr>
                <a:t>di </a:t>
              </a:r>
              <a:r>
                <a:rPr lang="it-IT" sz="1400" b="1" dirty="0">
                  <a:latin typeface="Century Gothic" panose="020B0502020202020204" pitchFamily="34" charset="0"/>
                </a:rPr>
                <a:t>Raoul Notaro</a:t>
              </a:r>
              <a:endParaRPr lang="it-IT" sz="1400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722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7617339" y="495732"/>
            <a:ext cx="4460361" cy="5873219"/>
            <a:chOff x="7434378" y="495732"/>
            <a:chExt cx="4460361" cy="5873219"/>
          </a:xfrm>
        </p:grpSpPr>
        <p:sp>
          <p:nvSpPr>
            <p:cNvPr id="4" name="Rettangolo 3"/>
            <p:cNvSpPr/>
            <p:nvPr/>
          </p:nvSpPr>
          <p:spPr>
            <a:xfrm>
              <a:off x="7434378" y="1200660"/>
              <a:ext cx="4460361" cy="45243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600" dirty="0" smtClean="0">
                  <a:latin typeface="Century Gothic" panose="020B0502020202020204" pitchFamily="34" charset="0"/>
                </a:rPr>
                <a:t>Figlio </a:t>
              </a:r>
              <a:r>
                <a:rPr lang="it-IT" sz="1600" dirty="0">
                  <a:latin typeface="Century Gothic" panose="020B0502020202020204" pitchFamily="34" charset="0"/>
                </a:rPr>
                <a:t>del tuo pensiero. 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Per me </a:t>
              </a:r>
              <a:r>
                <a:rPr lang="it-IT" sz="1600" dirty="0" smtClean="0">
                  <a:latin typeface="Century Gothic" panose="020B0502020202020204" pitchFamily="34" charset="0"/>
                </a:rPr>
                <a:t>mamma,</a:t>
              </a:r>
              <a:endParaRPr lang="it-IT" sz="1600" dirty="0">
                <a:latin typeface="Century Gothic" panose="020B0502020202020204" pitchFamily="34" charset="0"/>
              </a:endParaRPr>
            </a:p>
            <a:p>
              <a:r>
                <a:rPr lang="it-IT" sz="1600" dirty="0">
                  <a:latin typeface="Century Gothic" panose="020B0502020202020204" pitchFamily="34" charset="0"/>
                </a:rPr>
                <a:t>il tuo pensiero 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è importante.</a:t>
              </a:r>
            </a:p>
            <a:p>
              <a:endParaRPr lang="it-IT" sz="1600" dirty="0" smtClean="0">
                <a:latin typeface="Century Gothic" panose="020B0502020202020204" pitchFamily="34" charset="0"/>
              </a:endParaRP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Ho </a:t>
              </a:r>
              <a:r>
                <a:rPr lang="it-IT" sz="1600" dirty="0">
                  <a:latin typeface="Century Gothic" panose="020B0502020202020204" pitchFamily="34" charset="0"/>
                </a:rPr>
                <a:t>molta </a:t>
              </a:r>
              <a:r>
                <a:rPr lang="it-IT" sz="1600" dirty="0" smtClean="0">
                  <a:latin typeface="Century Gothic" panose="020B0502020202020204" pitchFamily="34" charset="0"/>
                </a:rPr>
                <a:t>paura,</a:t>
              </a:r>
              <a:endParaRPr lang="it-IT" sz="1600" dirty="0">
                <a:latin typeface="Century Gothic" panose="020B0502020202020204" pitchFamily="34" charset="0"/>
              </a:endParaRPr>
            </a:p>
            <a:p>
              <a:r>
                <a:rPr lang="it-IT" sz="1600" dirty="0">
                  <a:latin typeface="Century Gothic" panose="020B0502020202020204" pitchFamily="34" charset="0"/>
                </a:rPr>
                <a:t>paura del tuo pensiero,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che non </a:t>
              </a:r>
              <a:r>
                <a:rPr lang="it-IT" sz="1600" dirty="0" smtClean="0">
                  <a:latin typeface="Century Gothic" panose="020B0502020202020204" pitchFamily="34" charset="0"/>
                </a:rPr>
                <a:t>venga </a:t>
              </a:r>
              <a:r>
                <a:rPr lang="it-IT" sz="1600" dirty="0">
                  <a:latin typeface="Century Gothic" panose="020B0502020202020204" pitchFamily="34" charset="0"/>
                </a:rPr>
                <a:t>accettato  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da molte altre madri,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se non condividiamo lo stesso  </a:t>
              </a:r>
              <a:r>
                <a:rPr lang="it-IT" sz="1600" dirty="0" smtClean="0">
                  <a:latin typeface="Century Gothic" panose="020B0502020202020204" pitchFamily="34" charset="0"/>
                </a:rPr>
                <a:t>pensiero. </a:t>
              </a:r>
              <a:endParaRPr lang="it-IT" sz="1600" dirty="0">
                <a:latin typeface="Century Gothic" panose="020B0502020202020204" pitchFamily="34" charset="0"/>
              </a:endParaRPr>
            </a:p>
            <a:p>
              <a:endParaRPr lang="it-IT" sz="1600" dirty="0" smtClean="0">
                <a:latin typeface="Century Gothic" panose="020B0502020202020204" pitchFamily="34" charset="0"/>
              </a:endParaRP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Mi </a:t>
              </a:r>
              <a:r>
                <a:rPr lang="it-IT" sz="1600" dirty="0">
                  <a:latin typeface="Century Gothic" panose="020B0502020202020204" pitchFamily="34" charset="0"/>
                </a:rPr>
                <a:t>diverto nella madre delle foreste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saltando qua e la tra gli </a:t>
              </a:r>
              <a:r>
                <a:rPr lang="it-IT" sz="1600" dirty="0" smtClean="0">
                  <a:latin typeface="Century Gothic" panose="020B0502020202020204" pitchFamily="34" charset="0"/>
                </a:rPr>
                <a:t>alberi.</a:t>
              </a:r>
              <a:endParaRPr lang="it-IT" sz="1600" dirty="0">
                <a:latin typeface="Century Gothic" panose="020B0502020202020204" pitchFamily="34" charset="0"/>
              </a:endParaRPr>
            </a:p>
            <a:p>
              <a:endParaRPr lang="it-IT" sz="1600" dirty="0" smtClean="0">
                <a:latin typeface="Century Gothic" panose="020B0502020202020204" pitchFamily="34" charset="0"/>
              </a:endParaRP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Ma </a:t>
              </a:r>
              <a:r>
                <a:rPr lang="it-IT" sz="1600" dirty="0">
                  <a:latin typeface="Century Gothic" panose="020B0502020202020204" pitchFamily="34" charset="0"/>
                </a:rPr>
                <a:t>ce ne sono molte </a:t>
              </a:r>
              <a:r>
                <a:rPr lang="it-IT" sz="1600" dirty="0" smtClean="0">
                  <a:latin typeface="Century Gothic" panose="020B0502020202020204" pitchFamily="34" charset="0"/>
                </a:rPr>
                <a:t>altre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d</a:t>
              </a:r>
              <a:r>
                <a:rPr lang="it-IT" sz="1600" dirty="0" smtClean="0">
                  <a:latin typeface="Century Gothic" panose="020B0502020202020204" pitchFamily="34" charset="0"/>
                </a:rPr>
                <a:t>i madri.</a:t>
              </a:r>
              <a:endParaRPr lang="it-IT" sz="1600" dirty="0">
                <a:latin typeface="Century Gothic" panose="020B0502020202020204" pitchFamily="34" charset="0"/>
              </a:endParaRPr>
            </a:p>
            <a:p>
              <a:r>
                <a:rPr lang="it-IT" sz="1600" dirty="0">
                  <a:latin typeface="Century Gothic" panose="020B0502020202020204" pitchFamily="34" charset="0"/>
                </a:rPr>
                <a:t>L</a:t>
              </a:r>
              <a:r>
                <a:rPr lang="it-IT" sz="1600" dirty="0" smtClean="0">
                  <a:latin typeface="Century Gothic" panose="020B0502020202020204" pitchFamily="34" charset="0"/>
                </a:rPr>
                <a:t>unga </a:t>
              </a:r>
              <a:r>
                <a:rPr lang="it-IT" sz="1600" dirty="0">
                  <a:latin typeface="Century Gothic" panose="020B0502020202020204" pitchFamily="34" charset="0"/>
                </a:rPr>
                <a:t>vita alle mamme.</a:t>
              </a:r>
            </a:p>
            <a:p>
              <a:r>
                <a:rPr lang="it-IT" sz="1600" b="1" dirty="0"/>
                <a:t> </a:t>
              </a:r>
              <a:endParaRPr lang="it-IT" sz="1600" dirty="0"/>
            </a:p>
          </p:txBody>
        </p:sp>
        <p:sp>
          <p:nvSpPr>
            <p:cNvPr id="2" name="Rettangolo 1"/>
            <p:cNvSpPr/>
            <p:nvPr/>
          </p:nvSpPr>
          <p:spPr>
            <a:xfrm>
              <a:off x="7434378" y="495732"/>
              <a:ext cx="282641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b="1" dirty="0" smtClean="0">
                  <a:latin typeface="Century Gothic" panose="020B0502020202020204" pitchFamily="34" charset="0"/>
                </a:rPr>
                <a:t>Lunga vita alle mamme</a:t>
              </a:r>
              <a:endParaRPr lang="it-IT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" name="Rettangolo 2"/>
            <p:cNvSpPr/>
            <p:nvPr/>
          </p:nvSpPr>
          <p:spPr>
            <a:xfrm>
              <a:off x="7434378" y="6061174"/>
              <a:ext cx="152958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400" b="1" dirty="0" smtClean="0">
                  <a:latin typeface="Century Gothic" panose="020B0502020202020204" pitchFamily="34" charset="0"/>
                </a:rPr>
                <a:t>di </a:t>
              </a:r>
              <a:r>
                <a:rPr lang="it-IT" sz="1400" b="1" dirty="0">
                  <a:latin typeface="Century Gothic" panose="020B0502020202020204" pitchFamily="34" charset="0"/>
                </a:rPr>
                <a:t>Raoul Notaro</a:t>
              </a:r>
              <a:endParaRPr lang="it-IT" sz="1400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277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o 2"/>
          <p:cNvGrpSpPr/>
          <p:nvPr/>
        </p:nvGrpSpPr>
        <p:grpSpPr>
          <a:xfrm>
            <a:off x="7744210" y="1171070"/>
            <a:ext cx="4360460" cy="4716095"/>
            <a:chOff x="7487035" y="1171070"/>
            <a:chExt cx="4360460" cy="4716095"/>
          </a:xfrm>
        </p:grpSpPr>
        <p:sp>
          <p:nvSpPr>
            <p:cNvPr id="5" name="Rettangolo 4"/>
            <p:cNvSpPr/>
            <p:nvPr/>
          </p:nvSpPr>
          <p:spPr>
            <a:xfrm>
              <a:off x="7487035" y="1171070"/>
              <a:ext cx="4249370" cy="37010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15000"/>
                </a:lnSpc>
                <a:spcBef>
                  <a:spcPts val="500"/>
                </a:spcBef>
                <a:spcAft>
                  <a:spcPts val="1000"/>
                </a:spcAft>
              </a:pPr>
              <a:r>
                <a:rPr lang="it-IT" sz="2000" b="1" dirty="0" smtClean="0">
                  <a:effectLst/>
                  <a:latin typeface="Century Gothic" panose="020B0502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Autori</a:t>
              </a:r>
              <a:endParaRPr lang="it-IT" sz="20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15000"/>
                </a:lnSpc>
                <a:spcBef>
                  <a:spcPts val="500"/>
                </a:spcBef>
                <a:spcAft>
                  <a:spcPts val="1000"/>
                </a:spcAft>
              </a:pPr>
              <a:r>
                <a:rPr lang="it-IT" sz="2000" dirty="0" smtClean="0">
                  <a:effectLst/>
                  <a:latin typeface="Century Gothic" panose="020B0502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Mattia </a:t>
              </a:r>
              <a:r>
                <a:rPr lang="it-IT" sz="2000" dirty="0" err="1" smtClean="0">
                  <a:effectLst/>
                  <a:latin typeface="Century Gothic" panose="020B0502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Andreoni</a:t>
              </a:r>
              <a:endParaRPr lang="it-IT" sz="20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15000"/>
                </a:lnSpc>
                <a:spcBef>
                  <a:spcPts val="500"/>
                </a:spcBef>
                <a:spcAft>
                  <a:spcPts val="1000"/>
                </a:spcAft>
              </a:pPr>
              <a:r>
                <a:rPr lang="it-IT" sz="2000" dirty="0" smtClean="0">
                  <a:latin typeface="Century Gothic" panose="020B0502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Kevin Maggi</a:t>
              </a:r>
              <a:endParaRPr lang="it-IT" sz="20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15000"/>
                </a:lnSpc>
                <a:spcBef>
                  <a:spcPts val="500"/>
                </a:spcBef>
                <a:spcAft>
                  <a:spcPts val="1000"/>
                </a:spcAft>
              </a:pPr>
              <a:r>
                <a:rPr lang="it-IT" sz="2000" dirty="0" smtClean="0">
                  <a:effectLst/>
                  <a:latin typeface="Century Gothic" panose="020B0502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Raoul Notaro</a:t>
              </a:r>
            </a:p>
            <a:p>
              <a:pPr algn="just">
                <a:lnSpc>
                  <a:spcPct val="115000"/>
                </a:lnSpc>
                <a:spcBef>
                  <a:spcPts val="500"/>
                </a:spcBef>
                <a:spcAft>
                  <a:spcPts val="1000"/>
                </a:spcAft>
              </a:pPr>
              <a:r>
                <a:rPr lang="it-IT" sz="2000" dirty="0" smtClean="0">
                  <a:effectLst/>
                  <a:latin typeface="Century Gothic" panose="020B0502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Aurora Palio</a:t>
              </a:r>
            </a:p>
            <a:p>
              <a:pPr algn="just">
                <a:lnSpc>
                  <a:spcPct val="115000"/>
                </a:lnSpc>
                <a:spcBef>
                  <a:spcPts val="500"/>
                </a:spcBef>
                <a:spcAft>
                  <a:spcPts val="1000"/>
                </a:spcAft>
              </a:pPr>
              <a:r>
                <a:rPr lang="it-IT" sz="2000" dirty="0" smtClean="0">
                  <a:effectLst/>
                  <a:latin typeface="Century Gothic" panose="020B0502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Arianna Perinelli</a:t>
              </a:r>
            </a:p>
            <a:p>
              <a:pPr algn="just">
                <a:lnSpc>
                  <a:spcPct val="115000"/>
                </a:lnSpc>
                <a:spcBef>
                  <a:spcPts val="500"/>
                </a:spcBef>
                <a:spcAft>
                  <a:spcPts val="1000"/>
                </a:spcAft>
              </a:pPr>
              <a:r>
                <a:rPr lang="it-IT" sz="2000" dirty="0" smtClean="0">
                  <a:effectLst/>
                  <a:latin typeface="Century Gothic" panose="020B0502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James </a:t>
              </a:r>
              <a:r>
                <a:rPr lang="it-IT" sz="2000" dirty="0" err="1" smtClean="0">
                  <a:effectLst/>
                  <a:latin typeface="Century Gothic" panose="020B0502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Pizzelli</a:t>
              </a:r>
              <a:endParaRPr lang="it-IT" sz="20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ttangolo 5"/>
            <p:cNvSpPr/>
            <p:nvPr/>
          </p:nvSpPr>
          <p:spPr>
            <a:xfrm>
              <a:off x="7487035" y="5425500"/>
              <a:ext cx="436046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500"/>
                </a:spcBef>
                <a:spcAft>
                  <a:spcPts val="1000"/>
                </a:spcAft>
              </a:pPr>
              <a:r>
                <a:rPr lang="it-IT" sz="800" i="1" dirty="0" smtClean="0">
                  <a:effectLst/>
                  <a:latin typeface="Century Gothic" panose="020B0502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Laboratorio di poesia ideato e condotto dalla Prof.ssa Marianne </a:t>
              </a:r>
              <a:r>
                <a:rPr lang="it-IT" sz="800" i="1" dirty="0" err="1" smtClean="0">
                  <a:effectLst/>
                  <a:latin typeface="Century Gothic" panose="020B0502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Viglione</a:t>
              </a:r>
              <a:r>
                <a:rPr lang="it-IT" sz="800" i="1" dirty="0" smtClean="0">
                  <a:latin typeface="Century Gothic" panose="020B0502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                                                                                               </a:t>
              </a:r>
              <a:r>
                <a:rPr lang="it-IT" sz="800" i="1" dirty="0" smtClean="0">
                  <a:effectLst/>
                  <a:latin typeface="Century Gothic" panose="020B0502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Classe 2 A - Scuola Secondaria di I grado Largo Monte San Giusto</a:t>
              </a:r>
              <a:r>
                <a:rPr lang="it-IT" sz="800" i="1" dirty="0">
                  <a:latin typeface="Century Gothic" panose="020B0502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it-IT" sz="800" i="1" dirty="0" smtClean="0">
                  <a:latin typeface="Century Gothic" panose="020B0502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                                  a</a:t>
              </a:r>
              <a:r>
                <a:rPr lang="it-IT" sz="800" i="1" dirty="0">
                  <a:latin typeface="Century Gothic" panose="020B0502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. s. 2015-2016 -</a:t>
              </a:r>
              <a:r>
                <a:rPr lang="it-IT" sz="800" i="1" dirty="0" smtClean="0">
                  <a:latin typeface="Century Gothic" panose="020B0502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IC </a:t>
              </a:r>
              <a:r>
                <a:rPr lang="it-IT" sz="800" i="1" dirty="0">
                  <a:latin typeface="Century Gothic" panose="020B0502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Carlo </a:t>
              </a:r>
              <a:r>
                <a:rPr lang="it-IT" sz="800" i="1" dirty="0" smtClean="0">
                  <a:latin typeface="Century Gothic" panose="020B0502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Levi, Roma</a:t>
              </a:r>
              <a:r>
                <a:rPr lang="it-IT" sz="800" i="1" dirty="0" smtClean="0">
                  <a:effectLst/>
                  <a:latin typeface="Century Gothic" panose="020B0502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                            </a:t>
              </a:r>
              <a:endParaRPr lang="it-IT" sz="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870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7731639" y="452870"/>
            <a:ext cx="4460361" cy="5916081"/>
            <a:chOff x="7434377" y="467157"/>
            <a:chExt cx="4460361" cy="5916081"/>
          </a:xfrm>
        </p:grpSpPr>
        <p:sp>
          <p:nvSpPr>
            <p:cNvPr id="4" name="Rettangolo 3"/>
            <p:cNvSpPr/>
            <p:nvPr/>
          </p:nvSpPr>
          <p:spPr>
            <a:xfrm>
              <a:off x="7434377" y="1172298"/>
              <a:ext cx="4460361" cy="40318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600" dirty="0">
                  <a:latin typeface="Century Gothic" panose="020B0502020202020204" pitchFamily="34" charset="0"/>
                </a:rPr>
                <a:t>Figlio mio unico ti ho </a:t>
              </a: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generato </a:t>
              </a:r>
              <a:r>
                <a:rPr lang="it-IT" sz="1600" dirty="0">
                  <a:latin typeface="Century Gothic" panose="020B0502020202020204" pitchFamily="34" charset="0"/>
                </a:rPr>
                <a:t>ma dal mio corpo </a:t>
              </a: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non </a:t>
              </a:r>
              <a:r>
                <a:rPr lang="it-IT" sz="1600" dirty="0">
                  <a:latin typeface="Century Gothic" panose="020B0502020202020204" pitchFamily="34" charset="0"/>
                </a:rPr>
                <a:t>sei mai sceso, forse quando morirò, 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partorirò tutta la mia dolcezza,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gioia, dolore, amore  e tante 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cose </a:t>
              </a:r>
              <a:r>
                <a:rPr lang="it-IT" sz="1600" dirty="0" smtClean="0">
                  <a:latin typeface="Century Gothic" panose="020B0502020202020204" pitchFamily="34" charset="0"/>
                </a:rPr>
                <a:t>perché, oh </a:t>
              </a:r>
              <a:r>
                <a:rPr lang="it-IT" sz="1600" dirty="0">
                  <a:latin typeface="Century Gothic" panose="020B0502020202020204" pitchFamily="34" charset="0"/>
                </a:rPr>
                <a:t>figlio </a:t>
              </a:r>
              <a:r>
                <a:rPr lang="it-IT" sz="1600" dirty="0" smtClean="0">
                  <a:latin typeface="Century Gothic" panose="020B0502020202020204" pitchFamily="34" charset="0"/>
                </a:rPr>
                <a:t>sei </a:t>
              </a:r>
              <a:r>
                <a:rPr lang="it-IT" sz="1600" dirty="0">
                  <a:latin typeface="Century Gothic" panose="020B0502020202020204" pitchFamily="34" charset="0"/>
                </a:rPr>
                <a:t>unico</a:t>
              </a:r>
            </a:p>
            <a:p>
              <a:endParaRPr lang="it-IT" sz="1600" dirty="0" smtClean="0">
                <a:latin typeface="Century Gothic" panose="020B0502020202020204" pitchFamily="34" charset="0"/>
              </a:endParaRP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Ti </a:t>
              </a:r>
              <a:r>
                <a:rPr lang="it-IT" sz="1600" dirty="0">
                  <a:latin typeface="Century Gothic" panose="020B0502020202020204" pitchFamily="34" charset="0"/>
                </a:rPr>
                <a:t>ho guardato a lungo ma, non 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ti ho mai conosciuto, piccola stella mia,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il mio unico pensiero sei solo tu</a:t>
              </a:r>
            </a:p>
            <a:p>
              <a:endParaRPr lang="it-IT" sz="1600" dirty="0" smtClean="0">
                <a:latin typeface="Century Gothic" panose="020B0502020202020204" pitchFamily="34" charset="0"/>
              </a:endParaRP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oh </a:t>
              </a:r>
              <a:r>
                <a:rPr lang="it-IT" sz="1600" dirty="0">
                  <a:latin typeface="Century Gothic" panose="020B0502020202020204" pitchFamily="34" charset="0"/>
                </a:rPr>
                <a:t>figlio mio ti amo 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staremo per sempre insieme,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sei la </a:t>
              </a:r>
              <a:r>
                <a:rPr lang="it-IT" sz="1600" dirty="0" smtClean="0">
                  <a:latin typeface="Century Gothic" panose="020B0502020202020204" pitchFamily="34" charset="0"/>
                </a:rPr>
                <a:t>mia miglior parte</a:t>
              </a: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del </a:t>
              </a:r>
              <a:r>
                <a:rPr lang="it-IT" sz="1600" dirty="0">
                  <a:latin typeface="Century Gothic" panose="020B0502020202020204" pitchFamily="34" charset="0"/>
                </a:rPr>
                <a:t>mio cuore </a:t>
              </a:r>
            </a:p>
            <a:p>
              <a:r>
                <a:rPr lang="it-IT" sz="1600" b="1" dirty="0">
                  <a:latin typeface="Century Gothic" panose="020B0502020202020204" pitchFamily="34" charset="0"/>
                </a:rPr>
                <a:t> </a:t>
              </a:r>
              <a:endParaRPr lang="it-IT" sz="1600" dirty="0">
                <a:latin typeface="Century Gothic" panose="020B0502020202020204" pitchFamily="34" charset="0"/>
              </a:endParaRPr>
            </a:p>
          </p:txBody>
        </p:sp>
        <p:sp>
          <p:nvSpPr>
            <p:cNvPr id="2" name="Rettangolo 1"/>
            <p:cNvSpPr/>
            <p:nvPr/>
          </p:nvSpPr>
          <p:spPr>
            <a:xfrm>
              <a:off x="7434377" y="467157"/>
              <a:ext cx="91884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b="1" dirty="0" smtClean="0">
                  <a:latin typeface="Century Gothic" panose="020B0502020202020204" pitchFamily="34" charset="0"/>
                </a:rPr>
                <a:t>Madre</a:t>
              </a:r>
              <a:endParaRPr lang="it-IT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" name="Rettangolo 2"/>
            <p:cNvSpPr/>
            <p:nvPr/>
          </p:nvSpPr>
          <p:spPr>
            <a:xfrm>
              <a:off x="7434377" y="6075461"/>
              <a:ext cx="148470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400" b="1" dirty="0" smtClean="0">
                  <a:latin typeface="Century Gothic" panose="020B0502020202020204" pitchFamily="34" charset="0"/>
                </a:rPr>
                <a:t>di Kevin Maggi</a:t>
              </a:r>
              <a:endParaRPr lang="it-IT" sz="1400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024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7791565" y="481445"/>
            <a:ext cx="4828849" cy="5692472"/>
            <a:chOff x="7448665" y="495732"/>
            <a:chExt cx="4828849" cy="5692472"/>
          </a:xfrm>
        </p:grpSpPr>
        <p:sp>
          <p:nvSpPr>
            <p:cNvPr id="4" name="Rettangolo 3"/>
            <p:cNvSpPr/>
            <p:nvPr/>
          </p:nvSpPr>
          <p:spPr>
            <a:xfrm>
              <a:off x="7448665" y="1171446"/>
              <a:ext cx="4828849" cy="50167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600" dirty="0">
                  <a:latin typeface="Century Gothic" panose="020B0502020202020204" pitchFamily="34" charset="0"/>
                </a:rPr>
                <a:t>Mia madre ha sempre da fare 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stendere i panni 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pulire casa 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mettere la </a:t>
              </a:r>
              <a:r>
                <a:rPr lang="it-IT" sz="1600" dirty="0" smtClean="0">
                  <a:latin typeface="Century Gothic" panose="020B0502020202020204" pitchFamily="34" charset="0"/>
                </a:rPr>
                <a:t>tavola</a:t>
              </a: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e </a:t>
              </a:r>
              <a:r>
                <a:rPr lang="it-IT" sz="1600" dirty="0">
                  <a:latin typeface="Century Gothic" panose="020B0502020202020204" pitchFamily="34" charset="0"/>
                </a:rPr>
                <a:t>toglierla</a:t>
              </a:r>
            </a:p>
            <a:p>
              <a:endParaRPr lang="it-IT" sz="1600" dirty="0" smtClean="0">
                <a:latin typeface="Century Gothic" panose="020B0502020202020204" pitchFamily="34" charset="0"/>
              </a:endParaRPr>
            </a:p>
            <a:p>
              <a:r>
                <a:rPr lang="it-IT" sz="1600" dirty="0">
                  <a:latin typeface="Century Gothic" panose="020B0502020202020204" pitchFamily="34" charset="0"/>
                </a:rPr>
                <a:t>b</a:t>
              </a:r>
              <a:r>
                <a:rPr lang="it-IT" sz="1600" dirty="0" smtClean="0">
                  <a:latin typeface="Century Gothic" panose="020B0502020202020204" pitchFamily="34" charset="0"/>
                </a:rPr>
                <a:t>eh</a:t>
              </a:r>
              <a:r>
                <a:rPr lang="it-IT" sz="1600" dirty="0">
                  <a:latin typeface="Century Gothic" panose="020B0502020202020204" pitchFamily="34" charset="0"/>
                </a:rPr>
                <a:t>…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m</a:t>
              </a:r>
              <a:r>
                <a:rPr lang="it-IT" sz="1600" dirty="0" smtClean="0">
                  <a:latin typeface="Century Gothic" panose="020B0502020202020204" pitchFamily="34" charset="0"/>
                </a:rPr>
                <a:t>ia </a:t>
              </a:r>
              <a:r>
                <a:rPr lang="it-IT" sz="1600" dirty="0">
                  <a:latin typeface="Century Gothic" panose="020B0502020202020204" pitchFamily="34" charset="0"/>
                </a:rPr>
                <a:t>madre fa le </a:t>
              </a:r>
              <a:r>
                <a:rPr lang="it-IT" sz="1600" dirty="0" smtClean="0">
                  <a:latin typeface="Century Gothic" panose="020B0502020202020204" pitchFamily="34" charset="0"/>
                </a:rPr>
                <a:t>cose</a:t>
              </a: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come tutte </a:t>
              </a:r>
              <a:r>
                <a:rPr lang="it-IT" sz="1600" dirty="0">
                  <a:latin typeface="Century Gothic" panose="020B0502020202020204" pitchFamily="34" charset="0"/>
                </a:rPr>
                <a:t>le </a:t>
              </a:r>
              <a:r>
                <a:rPr lang="it-IT" sz="1600" dirty="0" smtClean="0">
                  <a:latin typeface="Century Gothic" panose="020B0502020202020204" pitchFamily="34" charset="0"/>
                </a:rPr>
                <a:t>altre</a:t>
              </a: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(spero </a:t>
              </a:r>
              <a:r>
                <a:rPr lang="it-IT" sz="1600" dirty="0">
                  <a:latin typeface="Century Gothic" panose="020B0502020202020204" pitchFamily="34" charset="0"/>
                </a:rPr>
                <a:t>come tutti gli altri</a:t>
              </a:r>
              <a:r>
                <a:rPr lang="it-IT" sz="1600" dirty="0" smtClean="0">
                  <a:latin typeface="Century Gothic" panose="020B0502020202020204" pitchFamily="34" charset="0"/>
                </a:rPr>
                <a:t>).</a:t>
              </a:r>
              <a:endParaRPr lang="it-IT" sz="1600" dirty="0">
                <a:latin typeface="Century Gothic" panose="020B0502020202020204" pitchFamily="34" charset="0"/>
              </a:endParaRPr>
            </a:p>
            <a:p>
              <a:endParaRPr lang="it-IT" sz="1600" dirty="0" smtClean="0">
                <a:latin typeface="Century Gothic" panose="020B0502020202020204" pitchFamily="34" charset="0"/>
              </a:endParaRP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Le </a:t>
              </a:r>
              <a:r>
                <a:rPr lang="it-IT" sz="1600" dirty="0">
                  <a:latin typeface="Century Gothic" panose="020B0502020202020204" pitchFamily="34" charset="0"/>
                </a:rPr>
                <a:t>voglio bene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e anche lei me ne vuole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anche se certe </a:t>
              </a:r>
              <a:r>
                <a:rPr lang="it-IT" sz="1600" dirty="0" smtClean="0">
                  <a:latin typeface="Century Gothic" panose="020B0502020202020204" pitchFamily="34" charset="0"/>
                </a:rPr>
                <a:t>volte</a:t>
              </a: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la </a:t>
              </a:r>
              <a:r>
                <a:rPr lang="it-IT" sz="1600" dirty="0">
                  <a:latin typeface="Century Gothic" panose="020B0502020202020204" pitchFamily="34" charset="0"/>
                </a:rPr>
                <a:t>faccio </a:t>
              </a:r>
              <a:r>
                <a:rPr lang="it-IT" sz="1600" dirty="0" smtClean="0">
                  <a:latin typeface="Century Gothic" panose="020B0502020202020204" pitchFamily="34" charset="0"/>
                </a:rPr>
                <a:t>arrabbiare</a:t>
              </a:r>
              <a:endParaRPr lang="it-IT" sz="1600" dirty="0">
                <a:latin typeface="Century Gothic" panose="020B0502020202020204" pitchFamily="34" charset="0"/>
              </a:endParaRPr>
            </a:p>
            <a:p>
              <a:endParaRPr lang="it-IT" sz="1600" dirty="0" smtClean="0">
                <a:latin typeface="Century Gothic" panose="020B0502020202020204" pitchFamily="34" charset="0"/>
              </a:endParaRPr>
            </a:p>
            <a:p>
              <a:r>
                <a:rPr lang="it-IT" sz="1600" dirty="0">
                  <a:latin typeface="Century Gothic" panose="020B0502020202020204" pitchFamily="34" charset="0"/>
                </a:rPr>
                <a:t>m</a:t>
              </a:r>
              <a:r>
                <a:rPr lang="it-IT" sz="1600" dirty="0" smtClean="0">
                  <a:latin typeface="Century Gothic" panose="020B0502020202020204" pitchFamily="34" charset="0"/>
                </a:rPr>
                <a:t>i </a:t>
              </a:r>
              <a:r>
                <a:rPr lang="it-IT" sz="1600" dirty="0">
                  <a:latin typeface="Century Gothic" panose="020B0502020202020204" pitchFamily="34" charset="0"/>
                </a:rPr>
                <a:t>vorrà sempre bene </a:t>
              </a:r>
              <a:r>
                <a:rPr lang="it-IT" sz="1600" dirty="0" smtClean="0">
                  <a:latin typeface="Century Gothic" panose="020B0502020202020204" pitchFamily="34" charset="0"/>
                </a:rPr>
                <a:t>e</a:t>
              </a: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mi </a:t>
              </a:r>
              <a:r>
                <a:rPr lang="it-IT" sz="1600" dirty="0">
                  <a:latin typeface="Century Gothic" panose="020B0502020202020204" pitchFamily="34" charset="0"/>
                </a:rPr>
                <a:t>proteggerà sempre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anche quando non sono felice </a:t>
              </a:r>
            </a:p>
            <a:p>
              <a:endParaRPr lang="it-IT" sz="1600" dirty="0" smtClean="0">
                <a:latin typeface="Century Gothic" panose="020B0502020202020204" pitchFamily="34" charset="0"/>
              </a:endParaRPr>
            </a:p>
          </p:txBody>
        </p:sp>
        <p:sp>
          <p:nvSpPr>
            <p:cNvPr id="2" name="Rettangolo 1"/>
            <p:cNvSpPr/>
            <p:nvPr/>
          </p:nvSpPr>
          <p:spPr>
            <a:xfrm>
              <a:off x="7448665" y="495732"/>
              <a:ext cx="14077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b="1" dirty="0" smtClean="0">
                  <a:latin typeface="Century Gothic" panose="020B0502020202020204" pitchFamily="34" charset="0"/>
                </a:rPr>
                <a:t>Mia madre</a:t>
              </a:r>
              <a:endParaRPr lang="it-IT" b="1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055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7791565" y="1871534"/>
            <a:ext cx="4828849" cy="4483130"/>
            <a:chOff x="7448665" y="1885821"/>
            <a:chExt cx="4828849" cy="4483130"/>
          </a:xfrm>
        </p:grpSpPr>
        <p:sp>
          <p:nvSpPr>
            <p:cNvPr id="4" name="Rettangolo 3"/>
            <p:cNvSpPr/>
            <p:nvPr/>
          </p:nvSpPr>
          <p:spPr>
            <a:xfrm>
              <a:off x="7448665" y="1885821"/>
              <a:ext cx="4828849" cy="1815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600" dirty="0" smtClean="0">
                  <a:latin typeface="Century Gothic" panose="020B0502020202020204" pitchFamily="34" charset="0"/>
                </a:rPr>
                <a:t>perché </a:t>
              </a:r>
              <a:r>
                <a:rPr lang="it-IT" sz="1600" dirty="0">
                  <a:latin typeface="Century Gothic" panose="020B0502020202020204" pitchFamily="34" charset="0"/>
                </a:rPr>
                <a:t>anche se non </a:t>
              </a:r>
              <a:r>
                <a:rPr lang="it-IT" sz="1600" dirty="0" smtClean="0">
                  <a:latin typeface="Century Gothic" panose="020B0502020202020204" pitchFamily="34" charset="0"/>
                </a:rPr>
                <a:t>riesco</a:t>
              </a: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a </a:t>
              </a:r>
              <a:r>
                <a:rPr lang="it-IT" sz="1600" dirty="0">
                  <a:latin typeface="Century Gothic" panose="020B0502020202020204" pitchFamily="34" charset="0"/>
                </a:rPr>
                <a:t>fare delle cose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lei mi incoraggia 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e mi dice di riprovare,</a:t>
              </a:r>
            </a:p>
            <a:p>
              <a:endParaRPr lang="it-IT" sz="1600" dirty="0" smtClean="0">
                <a:latin typeface="Century Gothic" panose="020B0502020202020204" pitchFamily="34" charset="0"/>
              </a:endParaRP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fino </a:t>
              </a:r>
              <a:r>
                <a:rPr lang="it-IT" sz="1600" dirty="0">
                  <a:latin typeface="Century Gothic" panose="020B0502020202020204" pitchFamily="34" charset="0"/>
                </a:rPr>
                <a:t>a che ci riesco.</a:t>
              </a:r>
            </a:p>
            <a:p>
              <a:r>
                <a:rPr lang="it-IT" sz="1600" b="1" dirty="0">
                  <a:latin typeface="Century Gothic" panose="020B0502020202020204" pitchFamily="34" charset="0"/>
                </a:rPr>
                <a:t> </a:t>
              </a:r>
              <a:endParaRPr lang="it-IT" sz="1600" dirty="0">
                <a:latin typeface="Century Gothic" panose="020B0502020202020204" pitchFamily="34" charset="0"/>
              </a:endParaRPr>
            </a:p>
          </p:txBody>
        </p:sp>
        <p:sp>
          <p:nvSpPr>
            <p:cNvPr id="3" name="Rettangolo 2"/>
            <p:cNvSpPr/>
            <p:nvPr/>
          </p:nvSpPr>
          <p:spPr>
            <a:xfrm>
              <a:off x="7448665" y="6061174"/>
              <a:ext cx="156966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400" b="1" dirty="0" smtClean="0">
                  <a:latin typeface="Century Gothic" panose="020B0502020202020204" pitchFamily="34" charset="0"/>
                </a:rPr>
                <a:t>di James </a:t>
              </a:r>
              <a:r>
                <a:rPr lang="it-IT" sz="1400" b="1" dirty="0" err="1" smtClean="0">
                  <a:latin typeface="Century Gothic" panose="020B0502020202020204" pitchFamily="34" charset="0"/>
                </a:rPr>
                <a:t>Pizzelli</a:t>
              </a:r>
              <a:endParaRPr lang="it-IT" sz="1400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582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7786659" y="452869"/>
            <a:ext cx="4405341" cy="5872871"/>
            <a:chOff x="7477240" y="481444"/>
            <a:chExt cx="4405341" cy="5872871"/>
          </a:xfrm>
        </p:grpSpPr>
        <p:sp>
          <p:nvSpPr>
            <p:cNvPr id="4" name="Rettangolo 3"/>
            <p:cNvSpPr/>
            <p:nvPr/>
          </p:nvSpPr>
          <p:spPr>
            <a:xfrm>
              <a:off x="7477240" y="1183669"/>
              <a:ext cx="4405341" cy="50167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600" dirty="0" smtClean="0">
                  <a:latin typeface="Century Gothic" panose="020B0502020202020204" pitchFamily="34" charset="0"/>
                </a:rPr>
                <a:t>Gli </a:t>
              </a:r>
              <a:r>
                <a:rPr lang="it-IT" sz="1600" dirty="0">
                  <a:latin typeface="Century Gothic" panose="020B0502020202020204" pitchFamily="34" charset="0"/>
                </a:rPr>
                <a:t>altri per me sono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felici e vivono la vita bene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e altri sono tristi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e vivono la vita male.</a:t>
              </a:r>
            </a:p>
            <a:p>
              <a:endParaRPr lang="it-IT" sz="1600" dirty="0" smtClean="0">
                <a:latin typeface="Century Gothic" panose="020B0502020202020204" pitchFamily="34" charset="0"/>
              </a:endParaRP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Però </a:t>
              </a:r>
              <a:r>
                <a:rPr lang="it-IT" sz="1600" dirty="0">
                  <a:latin typeface="Century Gothic" panose="020B0502020202020204" pitchFamily="34" charset="0"/>
                </a:rPr>
                <a:t>dentro di noi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c’è sempre qualcosa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che ti aiuta 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un sorriso stampato sulla faccia.</a:t>
              </a:r>
            </a:p>
            <a:p>
              <a:endParaRPr lang="it-IT" sz="1600" dirty="0" smtClean="0">
                <a:latin typeface="Century Gothic" panose="020B0502020202020204" pitchFamily="34" charset="0"/>
              </a:endParaRP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Uscire </a:t>
              </a:r>
              <a:r>
                <a:rPr lang="it-IT" sz="1600" dirty="0">
                  <a:latin typeface="Century Gothic" panose="020B0502020202020204" pitchFamily="34" charset="0"/>
                </a:rPr>
                <a:t>dalla tristezza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per dimenticare il passato triste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e passare ad una nuova vita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che ti circonda 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andare ad una festa 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o passare il tempo con gli amici.</a:t>
              </a:r>
            </a:p>
            <a:p>
              <a:endParaRPr lang="it-IT" sz="1600" dirty="0" smtClean="0">
                <a:latin typeface="Century Gothic" panose="020B0502020202020204" pitchFamily="34" charset="0"/>
              </a:endParaRP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La vita </a:t>
              </a:r>
              <a:r>
                <a:rPr lang="it-IT" sz="1600" dirty="0">
                  <a:latin typeface="Century Gothic" panose="020B0502020202020204" pitchFamily="34" charset="0"/>
                </a:rPr>
                <a:t>la puoi passare in tutti </a:t>
              </a:r>
              <a:r>
                <a:rPr lang="it-IT" sz="1600" dirty="0" smtClean="0">
                  <a:latin typeface="Century Gothic" panose="020B0502020202020204" pitchFamily="34" charset="0"/>
                </a:rPr>
                <a:t>modi</a:t>
              </a: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ma stai attento </a:t>
              </a:r>
              <a:r>
                <a:rPr lang="it-IT" sz="1600" dirty="0">
                  <a:latin typeface="Century Gothic" panose="020B0502020202020204" pitchFamily="34" charset="0"/>
                </a:rPr>
                <a:t>alle persone 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c</a:t>
              </a:r>
              <a:r>
                <a:rPr lang="it-IT" sz="1600" dirty="0" smtClean="0">
                  <a:latin typeface="Century Gothic" panose="020B0502020202020204" pitchFamily="34" charset="0"/>
                </a:rPr>
                <a:t>he </a:t>
              </a:r>
              <a:r>
                <a:rPr lang="it-IT" sz="1600" dirty="0">
                  <a:latin typeface="Century Gothic" panose="020B0502020202020204" pitchFamily="34" charset="0"/>
                </a:rPr>
                <a:t>ti feriscono.</a:t>
              </a:r>
            </a:p>
          </p:txBody>
        </p:sp>
        <p:sp>
          <p:nvSpPr>
            <p:cNvPr id="2" name="Rettangolo 1"/>
            <p:cNvSpPr/>
            <p:nvPr/>
          </p:nvSpPr>
          <p:spPr>
            <a:xfrm>
              <a:off x="7477240" y="481444"/>
              <a:ext cx="208422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b="1" dirty="0">
                  <a:latin typeface="Century Gothic" panose="020B0502020202020204" pitchFamily="34" charset="0"/>
                </a:rPr>
                <a:t>La vita fuori casa</a:t>
              </a:r>
            </a:p>
          </p:txBody>
        </p:sp>
        <p:sp>
          <p:nvSpPr>
            <p:cNvPr id="3" name="Rettangolo 2"/>
            <p:cNvSpPr/>
            <p:nvPr/>
          </p:nvSpPr>
          <p:spPr>
            <a:xfrm>
              <a:off x="10080485" y="6046538"/>
              <a:ext cx="180209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400" b="1" dirty="0" smtClean="0">
                  <a:latin typeface="Century Gothic" panose="020B0502020202020204" pitchFamily="34" charset="0"/>
                </a:rPr>
                <a:t>di Arianna Perinelli</a:t>
              </a:r>
              <a:endParaRPr lang="it-IT" sz="1400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795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7820139" y="467157"/>
            <a:ext cx="2391444" cy="5901793"/>
            <a:chOff x="7491527" y="981507"/>
            <a:chExt cx="2391444" cy="5901793"/>
          </a:xfrm>
        </p:grpSpPr>
        <p:sp>
          <p:nvSpPr>
            <p:cNvPr id="4" name="Rettangolo 3"/>
            <p:cNvSpPr/>
            <p:nvPr/>
          </p:nvSpPr>
          <p:spPr>
            <a:xfrm>
              <a:off x="7491527" y="1737256"/>
              <a:ext cx="2391444" cy="25545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600" dirty="0">
                  <a:latin typeface="Century Gothic" panose="020B0502020202020204" pitchFamily="34" charset="0"/>
                </a:rPr>
                <a:t>Ci sono pensieri</a:t>
              </a: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Ci </a:t>
              </a:r>
              <a:r>
                <a:rPr lang="it-IT" sz="1600" dirty="0">
                  <a:latin typeface="Century Gothic" panose="020B0502020202020204" pitchFamily="34" charset="0"/>
                </a:rPr>
                <a:t>sono sentimenti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Ci sono ricordi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Ci sono speranze 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C’è dolcezza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Ci sono sogni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Ci sono scelte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Ci sono conoscenze 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Ci sono famiglie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C’è </a:t>
              </a:r>
              <a:r>
                <a:rPr lang="it-IT" sz="1600" dirty="0" smtClean="0">
                  <a:latin typeface="Century Gothic" panose="020B0502020202020204" pitchFamily="34" charset="0"/>
                </a:rPr>
                <a:t>Amore!</a:t>
              </a:r>
              <a:r>
                <a:rPr lang="it-IT" sz="1600" b="1" dirty="0">
                  <a:latin typeface="Century Gothic" panose="020B0502020202020204" pitchFamily="34" charset="0"/>
                </a:rPr>
                <a:t> </a:t>
              </a:r>
              <a:endParaRPr lang="it-IT" sz="1600" dirty="0">
                <a:latin typeface="Century Gothic" panose="020B0502020202020204" pitchFamily="34" charset="0"/>
              </a:endParaRPr>
            </a:p>
          </p:txBody>
        </p:sp>
        <p:sp>
          <p:nvSpPr>
            <p:cNvPr id="2" name="Rettangolo 1"/>
            <p:cNvSpPr/>
            <p:nvPr/>
          </p:nvSpPr>
          <p:spPr>
            <a:xfrm>
              <a:off x="7491527" y="981507"/>
              <a:ext cx="14574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b="1" dirty="0" smtClean="0">
                  <a:latin typeface="Century Gothic" panose="020B0502020202020204" pitchFamily="34" charset="0"/>
                </a:rPr>
                <a:t>Senza titolo</a:t>
              </a:r>
              <a:endParaRPr lang="it-IT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" name="Rettangolo 2"/>
            <p:cNvSpPr/>
            <p:nvPr/>
          </p:nvSpPr>
          <p:spPr>
            <a:xfrm>
              <a:off x="7491527" y="6575523"/>
              <a:ext cx="179568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400" b="1" dirty="0" smtClean="0">
                  <a:latin typeface="Century Gothic" panose="020B0502020202020204" pitchFamily="34" charset="0"/>
                </a:rPr>
                <a:t>di Mattia </a:t>
              </a:r>
              <a:r>
                <a:rPr lang="it-IT" sz="1400" b="1" dirty="0" err="1" smtClean="0">
                  <a:latin typeface="Century Gothic" panose="020B0502020202020204" pitchFamily="34" charset="0"/>
                </a:rPr>
                <a:t>Andreoni</a:t>
              </a:r>
              <a:endParaRPr lang="it-IT" sz="1400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77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7809832" y="452870"/>
            <a:ext cx="4828849" cy="5901965"/>
            <a:chOff x="7481219" y="510020"/>
            <a:chExt cx="4828849" cy="5901965"/>
          </a:xfrm>
        </p:grpSpPr>
        <p:sp>
          <p:nvSpPr>
            <p:cNvPr id="4" name="Rettangolo 3"/>
            <p:cNvSpPr/>
            <p:nvPr/>
          </p:nvSpPr>
          <p:spPr>
            <a:xfrm>
              <a:off x="7481219" y="1183456"/>
              <a:ext cx="4828849" cy="47705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600" dirty="0">
                  <a:latin typeface="Century Gothic" panose="020B0502020202020204" pitchFamily="34" charset="0"/>
                </a:rPr>
                <a:t>La vita passa </a:t>
              </a:r>
              <a:r>
                <a:rPr lang="it-IT" sz="1600" dirty="0" smtClean="0">
                  <a:latin typeface="Century Gothic" panose="020B0502020202020204" pitchFamily="34" charset="0"/>
                </a:rPr>
                <a:t>lentamente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s</a:t>
              </a:r>
              <a:r>
                <a:rPr lang="it-IT" sz="1600" dirty="0" smtClean="0">
                  <a:latin typeface="Century Gothic" panose="020B0502020202020204" pitchFamily="34" charset="0"/>
                </a:rPr>
                <a:t>enza che noi ce ne accorgiamo</a:t>
              </a: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la </a:t>
              </a:r>
              <a:r>
                <a:rPr lang="it-IT" sz="1600" dirty="0">
                  <a:latin typeface="Century Gothic" panose="020B0502020202020204" pitchFamily="34" charset="0"/>
                </a:rPr>
                <a:t>vita è qualcosa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la vita è tutto ciò che ci circonda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la vita è qualcosa che </a:t>
              </a:r>
              <a:r>
                <a:rPr lang="it-IT" sz="1600" dirty="0" smtClean="0">
                  <a:latin typeface="Century Gothic" panose="020B0502020202020204" pitchFamily="34" charset="0"/>
                </a:rPr>
                <a:t>noi</a:t>
              </a: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non </a:t>
              </a:r>
              <a:r>
                <a:rPr lang="it-IT" sz="1600" dirty="0">
                  <a:latin typeface="Century Gothic" panose="020B0502020202020204" pitchFamily="34" charset="0"/>
                </a:rPr>
                <a:t>possiamo descrivere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la vita ci ha creati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la vita è il </a:t>
              </a:r>
              <a:r>
                <a:rPr lang="it-IT" sz="1600" dirty="0" smtClean="0">
                  <a:latin typeface="Century Gothic" panose="020B0502020202020204" pitchFamily="34" charset="0"/>
                </a:rPr>
                <a:t>vento</a:t>
              </a: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che </a:t>
              </a:r>
              <a:r>
                <a:rPr lang="it-IT" sz="1600" dirty="0">
                  <a:latin typeface="Century Gothic" panose="020B0502020202020204" pitchFamily="34" charset="0"/>
                </a:rPr>
                <a:t>soffia sui capelli della gente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ognuno la vive a modo suo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c'è chi dona le stelle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per la vita c'è chi fa i chilometri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per arrivare a destinazione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e c'è chi sogna a occhi aperti 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e chi a occhi chiusi.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Però l'unica cosa che voglio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è stare con gli amici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perché questa è la vita.</a:t>
              </a:r>
            </a:p>
            <a:p>
              <a:endParaRPr lang="it-IT" sz="1600" dirty="0"/>
            </a:p>
          </p:txBody>
        </p:sp>
        <p:sp>
          <p:nvSpPr>
            <p:cNvPr id="2" name="Rettangolo 1"/>
            <p:cNvSpPr/>
            <p:nvPr/>
          </p:nvSpPr>
          <p:spPr>
            <a:xfrm>
              <a:off x="7481219" y="510020"/>
              <a:ext cx="90922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b="1" dirty="0" smtClean="0">
                  <a:latin typeface="Century Gothic" panose="020B0502020202020204" pitchFamily="34" charset="0"/>
                </a:rPr>
                <a:t>La vita</a:t>
              </a:r>
              <a:endParaRPr lang="it-IT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" name="Rettangolo 2"/>
            <p:cNvSpPr/>
            <p:nvPr/>
          </p:nvSpPr>
          <p:spPr>
            <a:xfrm>
              <a:off x="7481219" y="6104208"/>
              <a:ext cx="180209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400" b="1" dirty="0" smtClean="0">
                  <a:latin typeface="Century Gothic" panose="020B0502020202020204" pitchFamily="34" charset="0"/>
                </a:rPr>
                <a:t>di Arianna Perinelli</a:t>
              </a:r>
              <a:endParaRPr lang="it-IT" sz="1400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560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7755356" y="424295"/>
            <a:ext cx="4828849" cy="6043935"/>
            <a:chOff x="7469606" y="438583"/>
            <a:chExt cx="4828849" cy="6043935"/>
          </a:xfrm>
        </p:grpSpPr>
        <p:sp>
          <p:nvSpPr>
            <p:cNvPr id="4" name="Rettangolo 3"/>
            <p:cNvSpPr/>
            <p:nvPr/>
          </p:nvSpPr>
          <p:spPr>
            <a:xfrm>
              <a:off x="7469606" y="1183004"/>
              <a:ext cx="4828849" cy="47705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600" dirty="0" smtClean="0">
                  <a:latin typeface="Century Gothic" panose="020B0502020202020204" pitchFamily="34" charset="0"/>
                </a:rPr>
                <a:t>Il </a:t>
              </a:r>
              <a:r>
                <a:rPr lang="it-IT" sz="1600" dirty="0">
                  <a:latin typeface="Century Gothic" panose="020B0502020202020204" pitchFamily="34" charset="0"/>
                </a:rPr>
                <a:t>mondo intorno a me </a:t>
              </a:r>
              <a:r>
                <a:rPr lang="it-IT" sz="1600" dirty="0" smtClean="0">
                  <a:latin typeface="Century Gothic" panose="020B0502020202020204" pitchFamily="34" charset="0"/>
                </a:rPr>
                <a:t>è</a:t>
              </a:r>
              <a:endParaRPr lang="it-IT" sz="1600" dirty="0">
                <a:latin typeface="Century Gothic" panose="020B0502020202020204" pitchFamily="34" charset="0"/>
              </a:endParaRPr>
            </a:p>
            <a:p>
              <a:r>
                <a:rPr lang="it-IT" sz="1600" dirty="0">
                  <a:latin typeface="Century Gothic" panose="020B0502020202020204" pitchFamily="34" charset="0"/>
                </a:rPr>
                <a:t>povero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ricco 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figli adottati 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animali domestici </a:t>
              </a:r>
              <a:r>
                <a:rPr lang="it-IT" sz="1600" dirty="0" smtClean="0">
                  <a:latin typeface="Century Gothic" panose="020B0502020202020204" pitchFamily="34" charset="0"/>
                </a:rPr>
                <a:t>abbandonati</a:t>
              </a: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senza </a:t>
              </a:r>
              <a:r>
                <a:rPr lang="it-IT" sz="1600" dirty="0">
                  <a:latin typeface="Century Gothic" panose="020B0502020202020204" pitchFamily="34" charset="0"/>
                </a:rPr>
                <a:t>cibo e acqua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ragazzi giovani maltrattati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persone alcolizzate</a:t>
              </a:r>
            </a:p>
            <a:p>
              <a:endParaRPr lang="it-IT" sz="1600" dirty="0" smtClean="0">
                <a:latin typeface="Century Gothic" panose="020B0502020202020204" pitchFamily="34" charset="0"/>
              </a:endParaRP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Ma </a:t>
              </a:r>
              <a:r>
                <a:rPr lang="it-IT" sz="1600" dirty="0">
                  <a:latin typeface="Century Gothic" panose="020B0502020202020204" pitchFamily="34" charset="0"/>
                </a:rPr>
                <a:t>il mondo non è tutto </a:t>
              </a:r>
              <a:r>
                <a:rPr lang="it-IT" sz="1600" dirty="0" smtClean="0">
                  <a:latin typeface="Century Gothic" panose="020B0502020202020204" pitchFamily="34" charset="0"/>
                </a:rPr>
                <a:t>così,</a:t>
              </a: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e </a:t>
              </a:r>
              <a:r>
                <a:rPr lang="it-IT" sz="1600" dirty="0">
                  <a:latin typeface="Century Gothic" panose="020B0502020202020204" pitchFamily="34" charset="0"/>
                </a:rPr>
                <a:t>meno male</a:t>
              </a:r>
              <a:r>
                <a:rPr lang="it-IT" sz="1600" dirty="0" smtClean="0">
                  <a:latin typeface="Century Gothic" panose="020B0502020202020204" pitchFamily="34" charset="0"/>
                </a:rPr>
                <a:t>!</a:t>
              </a:r>
              <a:endParaRPr lang="it-IT" sz="1600" dirty="0">
                <a:latin typeface="Century Gothic" panose="020B0502020202020204" pitchFamily="34" charset="0"/>
              </a:endParaRP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Ci </a:t>
              </a:r>
              <a:r>
                <a:rPr lang="it-IT" sz="1600" dirty="0">
                  <a:latin typeface="Century Gothic" panose="020B0502020202020204" pitchFamily="34" charset="0"/>
                </a:rPr>
                <a:t>sono anche ragazzi 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con il </a:t>
              </a:r>
              <a:r>
                <a:rPr lang="it-IT" sz="1600" dirty="0" smtClean="0">
                  <a:latin typeface="Century Gothic" panose="020B0502020202020204" pitchFamily="34" charset="0"/>
                </a:rPr>
                <a:t>sogno</a:t>
              </a: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di </a:t>
              </a:r>
              <a:r>
                <a:rPr lang="it-IT" sz="1600" dirty="0">
                  <a:latin typeface="Century Gothic" panose="020B0502020202020204" pitchFamily="34" charset="0"/>
                </a:rPr>
                <a:t>diventare grandi campioni olimpionici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il natale con tutta la </a:t>
              </a:r>
              <a:r>
                <a:rPr lang="it-IT" sz="1600" dirty="0" smtClean="0">
                  <a:latin typeface="Century Gothic" panose="020B0502020202020204" pitchFamily="34" charset="0"/>
                </a:rPr>
                <a:t>famiglia</a:t>
              </a: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al completo e </a:t>
              </a:r>
              <a:r>
                <a:rPr lang="it-IT" sz="1600" dirty="0">
                  <a:latin typeface="Century Gothic" panose="020B0502020202020204" pitchFamily="34" charset="0"/>
                </a:rPr>
                <a:t>in salute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le persone in carrozzella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che possono viaggiare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senza </a:t>
              </a:r>
              <a:r>
                <a:rPr lang="it-IT" sz="1600" dirty="0" smtClean="0">
                  <a:latin typeface="Century Gothic" panose="020B0502020202020204" pitchFamily="34" charset="0"/>
                </a:rPr>
                <a:t>ostacoli</a:t>
              </a:r>
              <a:endParaRPr lang="it-IT" sz="1600" dirty="0">
                <a:latin typeface="Century Gothic" panose="020B0502020202020204" pitchFamily="34" charset="0"/>
              </a:endParaRPr>
            </a:p>
          </p:txBody>
        </p:sp>
        <p:sp>
          <p:nvSpPr>
            <p:cNvPr id="2" name="Rettangolo 1"/>
            <p:cNvSpPr/>
            <p:nvPr/>
          </p:nvSpPr>
          <p:spPr>
            <a:xfrm>
              <a:off x="7469606" y="438583"/>
              <a:ext cx="26484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b="1" dirty="0">
                  <a:latin typeface="Century Gothic" panose="020B0502020202020204" pitchFamily="34" charset="0"/>
                </a:rPr>
                <a:t>Il mondo </a:t>
              </a:r>
              <a:r>
                <a:rPr lang="it-IT" b="1" dirty="0" smtClean="0">
                  <a:latin typeface="Century Gothic" panose="020B0502020202020204" pitchFamily="34" charset="0"/>
                </a:rPr>
                <a:t>intorno a me</a:t>
              </a:r>
              <a:endParaRPr lang="it-IT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" name="Rettangolo 2"/>
            <p:cNvSpPr/>
            <p:nvPr/>
          </p:nvSpPr>
          <p:spPr>
            <a:xfrm>
              <a:off x="7469606" y="6174741"/>
              <a:ext cx="156966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400" b="1" dirty="0" smtClean="0">
                  <a:latin typeface="Century Gothic" panose="020B0502020202020204" pitchFamily="34" charset="0"/>
                </a:rPr>
                <a:t>di James </a:t>
              </a:r>
              <a:r>
                <a:rPr lang="it-IT" sz="1400" b="1" dirty="0" err="1" smtClean="0">
                  <a:latin typeface="Century Gothic" panose="020B0502020202020204" pitchFamily="34" charset="0"/>
                </a:rPr>
                <a:t>Pizzelli</a:t>
              </a:r>
              <a:endParaRPr lang="it-IT" sz="1400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970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7431389" y="2292251"/>
            <a:ext cx="476061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b="1" dirty="0" smtClean="0">
                <a:latin typeface="Century Gothic" panose="020B0502020202020204" pitchFamily="34" charset="0"/>
              </a:rPr>
              <a:t>Bibliografia in </a:t>
            </a:r>
            <a:r>
              <a:rPr lang="it-IT" sz="1200" b="1" dirty="0">
                <a:latin typeface="Century Gothic" panose="020B0502020202020204" pitchFamily="34" charset="0"/>
              </a:rPr>
              <a:t>ordine di </a:t>
            </a:r>
            <a:r>
              <a:rPr lang="it-IT" sz="1200" b="1" dirty="0" smtClean="0">
                <a:latin typeface="Century Gothic" panose="020B0502020202020204" pitchFamily="34" charset="0"/>
              </a:rPr>
              <a:t>lettura</a:t>
            </a:r>
          </a:p>
          <a:p>
            <a:endParaRPr lang="it-IT" sz="1200" dirty="0">
              <a:latin typeface="Century Gothic" panose="020B0502020202020204" pitchFamily="34" charset="0"/>
            </a:endParaRPr>
          </a:p>
          <a:p>
            <a:r>
              <a:rPr lang="it-IT" sz="1200" i="1" dirty="0" smtClean="0">
                <a:latin typeface="Century Gothic" panose="020B0502020202020204" pitchFamily="34" charset="0"/>
              </a:rPr>
              <a:t>Magia </a:t>
            </a:r>
            <a:r>
              <a:rPr lang="it-IT" sz="1200" i="1" dirty="0">
                <a:latin typeface="Century Gothic" panose="020B0502020202020204" pitchFamily="34" charset="0"/>
              </a:rPr>
              <a:t>della </a:t>
            </a:r>
            <a:r>
              <a:rPr lang="it-IT" sz="1200" i="1" dirty="0" smtClean="0">
                <a:latin typeface="Century Gothic" panose="020B0502020202020204" pitchFamily="34" charset="0"/>
              </a:rPr>
              <a:t>Vita</a:t>
            </a:r>
            <a:r>
              <a:rPr lang="it-IT" sz="1200" dirty="0" smtClean="0">
                <a:latin typeface="Century Gothic" panose="020B0502020202020204" pitchFamily="34" charset="0"/>
              </a:rPr>
              <a:t> </a:t>
            </a:r>
            <a:r>
              <a:rPr lang="it-IT" sz="1200" dirty="0">
                <a:latin typeface="Century Gothic" panose="020B0502020202020204" pitchFamily="34" charset="0"/>
              </a:rPr>
              <a:t>di Khalil </a:t>
            </a:r>
            <a:r>
              <a:rPr lang="it-IT" sz="1200" dirty="0" err="1">
                <a:latin typeface="Century Gothic" panose="020B0502020202020204" pitchFamily="34" charset="0"/>
              </a:rPr>
              <a:t>Gibran</a:t>
            </a:r>
            <a:endParaRPr lang="it-IT" sz="1200" dirty="0">
              <a:latin typeface="Century Gothic" panose="020B0502020202020204" pitchFamily="34" charset="0"/>
            </a:endParaRPr>
          </a:p>
          <a:p>
            <a:r>
              <a:rPr lang="it-IT" sz="1200" i="1" dirty="0" smtClean="0">
                <a:latin typeface="Century Gothic" panose="020B0502020202020204" pitchFamily="34" charset="0"/>
              </a:rPr>
              <a:t>C’è tempo </a:t>
            </a:r>
            <a:r>
              <a:rPr lang="it-IT" sz="1200" dirty="0">
                <a:latin typeface="Century Gothic" panose="020B0502020202020204" pitchFamily="34" charset="0"/>
              </a:rPr>
              <a:t>di  Ivano Fossati</a:t>
            </a:r>
          </a:p>
          <a:p>
            <a:r>
              <a:rPr lang="it-IT" sz="1200" i="1" dirty="0" smtClean="0">
                <a:latin typeface="Century Gothic" panose="020B0502020202020204" pitchFamily="34" charset="0"/>
              </a:rPr>
              <a:t>Vai </a:t>
            </a:r>
            <a:r>
              <a:rPr lang="it-IT" sz="1200" i="1" dirty="0">
                <a:latin typeface="Century Gothic" panose="020B0502020202020204" pitchFamily="34" charset="0"/>
              </a:rPr>
              <a:t>in Africa, Celestino</a:t>
            </a:r>
            <a:r>
              <a:rPr lang="it-IT" sz="1200" i="1" dirty="0" smtClean="0">
                <a:latin typeface="Century Gothic" panose="020B0502020202020204" pitchFamily="34" charset="0"/>
              </a:rPr>
              <a:t>! </a:t>
            </a:r>
            <a:r>
              <a:rPr lang="it-IT" sz="1200" dirty="0">
                <a:latin typeface="Century Gothic" panose="020B0502020202020204" pitchFamily="34" charset="0"/>
              </a:rPr>
              <a:t>di Francesco De Gregori</a:t>
            </a:r>
          </a:p>
          <a:p>
            <a:r>
              <a:rPr lang="it-IT" sz="1200" i="1" dirty="0" smtClean="0">
                <a:latin typeface="Century Gothic" panose="020B0502020202020204" pitchFamily="34" charset="0"/>
              </a:rPr>
              <a:t>La </a:t>
            </a:r>
            <a:r>
              <a:rPr lang="it-IT" sz="1200" i="1" dirty="0">
                <a:latin typeface="Century Gothic" panose="020B0502020202020204" pitchFamily="34" charset="0"/>
              </a:rPr>
              <a:t>canzone di </a:t>
            </a:r>
            <a:r>
              <a:rPr lang="it-IT" sz="1200" i="1" dirty="0" smtClean="0">
                <a:latin typeface="Century Gothic" panose="020B0502020202020204" pitchFamily="34" charset="0"/>
              </a:rPr>
              <a:t>Piero </a:t>
            </a:r>
            <a:r>
              <a:rPr lang="it-IT" sz="1200" dirty="0">
                <a:latin typeface="Century Gothic" panose="020B0502020202020204" pitchFamily="34" charset="0"/>
              </a:rPr>
              <a:t>di Fabrizio De </a:t>
            </a:r>
            <a:r>
              <a:rPr lang="it-IT" sz="1200" dirty="0" err="1" smtClean="0">
                <a:latin typeface="Century Gothic" panose="020B0502020202020204" pitchFamily="34" charset="0"/>
              </a:rPr>
              <a:t>Andrè</a:t>
            </a:r>
            <a:endParaRPr lang="it-IT" sz="1200" dirty="0" smtClean="0">
              <a:latin typeface="Century Gothic" panose="020B0502020202020204" pitchFamily="34" charset="0"/>
            </a:endParaRPr>
          </a:p>
          <a:p>
            <a:r>
              <a:rPr lang="it-IT" sz="1200" i="1" dirty="0" smtClean="0">
                <a:latin typeface="Century Gothic" panose="020B0502020202020204" pitchFamily="34" charset="0"/>
              </a:rPr>
              <a:t>Soldati </a:t>
            </a:r>
            <a:r>
              <a:rPr lang="it-IT" sz="1200" dirty="0" smtClean="0">
                <a:latin typeface="Century Gothic" panose="020B0502020202020204" pitchFamily="34" charset="0"/>
              </a:rPr>
              <a:t>di Giuseppe Ungaretti</a:t>
            </a:r>
            <a:endParaRPr lang="it-IT" sz="1200" i="1" dirty="0">
              <a:latin typeface="Century Gothic" panose="020B0502020202020204" pitchFamily="34" charset="0"/>
            </a:endParaRPr>
          </a:p>
          <a:p>
            <a:r>
              <a:rPr lang="it-IT" sz="1200" i="1" dirty="0" smtClean="0">
                <a:latin typeface="Century Gothic" panose="020B0502020202020204" pitchFamily="34" charset="0"/>
              </a:rPr>
              <a:t>A </a:t>
            </a:r>
            <a:r>
              <a:rPr lang="it-IT" sz="1200" i="1" dirty="0">
                <a:latin typeface="Century Gothic" panose="020B0502020202020204" pitchFamily="34" charset="0"/>
              </a:rPr>
              <a:t>mio </a:t>
            </a:r>
            <a:r>
              <a:rPr lang="it-IT" sz="1200" i="1" dirty="0" smtClean="0">
                <a:latin typeface="Century Gothic" panose="020B0502020202020204" pitchFamily="34" charset="0"/>
              </a:rPr>
              <a:t>figl</a:t>
            </a:r>
            <a:r>
              <a:rPr lang="it-IT" sz="1200" dirty="0" smtClean="0">
                <a:latin typeface="Century Gothic" panose="020B0502020202020204" pitchFamily="34" charset="0"/>
              </a:rPr>
              <a:t>io </a:t>
            </a:r>
            <a:r>
              <a:rPr lang="it-IT" sz="1200" dirty="0">
                <a:latin typeface="Century Gothic" panose="020B0502020202020204" pitchFamily="34" charset="0"/>
              </a:rPr>
              <a:t>di Alda </a:t>
            </a:r>
            <a:r>
              <a:rPr lang="it-IT" sz="1200" dirty="0" smtClean="0">
                <a:latin typeface="Century Gothic" panose="020B0502020202020204" pitchFamily="34" charset="0"/>
              </a:rPr>
              <a:t>Merini</a:t>
            </a:r>
          </a:p>
          <a:p>
            <a:r>
              <a:rPr lang="it-IT" sz="1200" i="1" dirty="0" smtClean="0">
                <a:latin typeface="Century Gothic" panose="020B0502020202020204" pitchFamily="34" charset="0"/>
              </a:rPr>
              <a:t>Il mondo alle porte delle nostre case </a:t>
            </a:r>
            <a:r>
              <a:rPr lang="it-IT" sz="1200" dirty="0" smtClean="0">
                <a:latin typeface="Century Gothic" panose="020B0502020202020204" pitchFamily="34" charset="0"/>
              </a:rPr>
              <a:t>di Antonella </a:t>
            </a:r>
            <a:r>
              <a:rPr lang="it-IT" sz="1200" dirty="0" err="1" smtClean="0">
                <a:latin typeface="Century Gothic" panose="020B0502020202020204" pitchFamily="34" charset="0"/>
              </a:rPr>
              <a:t>Anedda</a:t>
            </a:r>
            <a:endParaRPr lang="it-IT" sz="1200" dirty="0" smtClean="0">
              <a:latin typeface="Century Gothic" panose="020B0502020202020204" pitchFamily="34" charset="0"/>
            </a:endParaRPr>
          </a:p>
          <a:p>
            <a:endParaRPr lang="it-IT" sz="1200" dirty="0" smtClean="0">
              <a:latin typeface="Century Gothic" panose="020B0502020202020204" pitchFamily="34" charset="0"/>
            </a:endParaRPr>
          </a:p>
          <a:p>
            <a:r>
              <a:rPr lang="it-IT" sz="900" dirty="0" smtClean="0">
                <a:latin typeface="Century Gothic" panose="020B0502020202020204" pitchFamily="34" charset="0"/>
              </a:rPr>
              <a:t>Le </a:t>
            </a:r>
            <a:r>
              <a:rPr lang="it-IT" sz="900" dirty="0">
                <a:latin typeface="Century Gothic" panose="020B0502020202020204" pitchFamily="34" charset="0"/>
              </a:rPr>
              <a:t>poesie </a:t>
            </a:r>
            <a:r>
              <a:rPr lang="it-IT" sz="900" dirty="0" smtClean="0">
                <a:latin typeface="Century Gothic" panose="020B0502020202020204" pitchFamily="34" charset="0"/>
              </a:rPr>
              <a:t>del presente testo sono </a:t>
            </a:r>
            <a:r>
              <a:rPr lang="it-IT" sz="900" dirty="0">
                <a:latin typeface="Century Gothic" panose="020B0502020202020204" pitchFamily="34" charset="0"/>
              </a:rPr>
              <a:t>coperte da copyright©</a:t>
            </a:r>
          </a:p>
          <a:p>
            <a:endParaRPr lang="it-IT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89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7800875" y="434531"/>
            <a:ext cx="3518664" cy="6001114"/>
            <a:chOff x="6294076" y="524734"/>
            <a:chExt cx="3518664" cy="6001114"/>
          </a:xfrm>
        </p:grpSpPr>
        <p:sp>
          <p:nvSpPr>
            <p:cNvPr id="4" name="Rettangolo 3"/>
            <p:cNvSpPr/>
            <p:nvPr/>
          </p:nvSpPr>
          <p:spPr>
            <a:xfrm>
              <a:off x="6294076" y="1201578"/>
              <a:ext cx="3518664" cy="50167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600" dirty="0" smtClean="0">
                  <a:latin typeface="Century Gothic" panose="020B0502020202020204" pitchFamily="34" charset="0"/>
                </a:rPr>
                <a:t>In </a:t>
              </a:r>
              <a:r>
                <a:rPr lang="it-IT" sz="1600" dirty="0">
                  <a:latin typeface="Century Gothic" panose="020B0502020202020204" pitchFamily="34" charset="0"/>
                </a:rPr>
                <a:t>un bel prato di erba verde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ho visto una piantina, 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che piano </a:t>
              </a:r>
              <a:r>
                <a:rPr lang="it-IT" sz="1600" dirty="0" smtClean="0">
                  <a:latin typeface="Century Gothic" panose="020B0502020202020204" pitchFamily="34" charset="0"/>
                </a:rPr>
                <a:t>piano</a:t>
              </a:r>
              <a:endParaRPr lang="it-IT" sz="1600" dirty="0">
                <a:latin typeface="Century Gothic" panose="020B0502020202020204" pitchFamily="34" charset="0"/>
              </a:endParaRPr>
            </a:p>
            <a:p>
              <a:r>
                <a:rPr lang="it-IT" sz="1600" dirty="0">
                  <a:latin typeface="Century Gothic" panose="020B0502020202020204" pitchFamily="34" charset="0"/>
                </a:rPr>
                <a:t>giorno per giorno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cresceva.</a:t>
              </a:r>
            </a:p>
            <a:p>
              <a:endParaRPr lang="it-IT" sz="1600" dirty="0" smtClean="0">
                <a:latin typeface="Century Gothic" panose="020B0502020202020204" pitchFamily="34" charset="0"/>
              </a:endParaRP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Diventava </a:t>
              </a:r>
              <a:r>
                <a:rPr lang="it-IT" sz="1600" dirty="0">
                  <a:latin typeface="Century Gothic" panose="020B0502020202020204" pitchFamily="34" charset="0"/>
                </a:rPr>
                <a:t>sempre più bella 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più </a:t>
              </a:r>
              <a:r>
                <a:rPr lang="it-IT" sz="1600" dirty="0" smtClean="0">
                  <a:latin typeface="Century Gothic" panose="020B0502020202020204" pitchFamily="34" charset="0"/>
                </a:rPr>
                <a:t>colorata.</a:t>
              </a:r>
              <a:endParaRPr lang="it-IT" sz="1600" dirty="0">
                <a:latin typeface="Century Gothic" panose="020B0502020202020204" pitchFamily="34" charset="0"/>
              </a:endParaRP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Sarei </a:t>
              </a:r>
              <a:r>
                <a:rPr lang="it-IT" sz="1600" dirty="0">
                  <a:latin typeface="Century Gothic" panose="020B0502020202020204" pitchFamily="34" charset="0"/>
                </a:rPr>
                <a:t>stato un giorno intero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a guardarla crescere.</a:t>
              </a:r>
            </a:p>
            <a:p>
              <a:endParaRPr lang="it-IT" sz="1600" dirty="0" smtClean="0">
                <a:latin typeface="Century Gothic" panose="020B0502020202020204" pitchFamily="34" charset="0"/>
              </a:endParaRP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L’autunno </a:t>
              </a:r>
              <a:r>
                <a:rPr lang="it-IT" sz="1600" dirty="0">
                  <a:latin typeface="Century Gothic" panose="020B0502020202020204" pitchFamily="34" charset="0"/>
                </a:rPr>
                <a:t>la fece diventare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meno colorata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ma era sempre meravigliosa.</a:t>
              </a:r>
            </a:p>
            <a:p>
              <a:r>
                <a:rPr lang="it-IT" sz="1600" b="1" dirty="0">
                  <a:latin typeface="Century Gothic" panose="020B0502020202020204" pitchFamily="34" charset="0"/>
                </a:rPr>
                <a:t> </a:t>
              </a:r>
              <a:endParaRPr lang="it-IT" sz="1600" dirty="0">
                <a:latin typeface="Century Gothic" panose="020B0502020202020204" pitchFamily="34" charset="0"/>
              </a:endParaRPr>
            </a:p>
            <a:p>
              <a:r>
                <a:rPr lang="it-IT" sz="1600" b="1" dirty="0">
                  <a:latin typeface="Century Gothic" panose="020B0502020202020204" pitchFamily="34" charset="0"/>
                </a:rPr>
                <a:t> </a:t>
              </a:r>
              <a:endParaRPr lang="it-IT" sz="1600" dirty="0">
                <a:latin typeface="Century Gothic" panose="020B0502020202020204" pitchFamily="34" charset="0"/>
              </a:endParaRPr>
            </a:p>
            <a:p>
              <a:r>
                <a:rPr lang="it-IT" sz="1600" b="1" dirty="0">
                  <a:latin typeface="Century Gothic" panose="020B0502020202020204" pitchFamily="34" charset="0"/>
                </a:rPr>
                <a:t> </a:t>
              </a:r>
              <a:endParaRPr lang="it-IT" sz="1600" dirty="0">
                <a:latin typeface="Century Gothic" panose="020B0502020202020204" pitchFamily="34" charset="0"/>
              </a:endParaRPr>
            </a:p>
            <a:p>
              <a:endParaRPr lang="it-IT" sz="1600" b="1" dirty="0" smtClean="0">
                <a:latin typeface="Century Gothic" panose="020B0502020202020204" pitchFamily="34" charset="0"/>
              </a:endParaRPr>
            </a:p>
            <a:p>
              <a:endParaRPr lang="it-IT" sz="1600" b="1" dirty="0">
                <a:latin typeface="Century Gothic" panose="020B0502020202020204" pitchFamily="34" charset="0"/>
              </a:endParaRPr>
            </a:p>
            <a:p>
              <a:endParaRPr lang="it-IT" sz="1600" b="1" dirty="0" smtClean="0">
                <a:latin typeface="Century Gothic" panose="020B0502020202020204" pitchFamily="34" charset="0"/>
              </a:endParaRPr>
            </a:p>
          </p:txBody>
        </p:sp>
        <p:sp>
          <p:nvSpPr>
            <p:cNvPr id="2" name="Rettangolo 1"/>
            <p:cNvSpPr/>
            <p:nvPr/>
          </p:nvSpPr>
          <p:spPr>
            <a:xfrm>
              <a:off x="6294076" y="524734"/>
              <a:ext cx="141577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b="1" dirty="0" smtClean="0">
                  <a:latin typeface="Century Gothic" panose="020B0502020202020204" pitchFamily="34" charset="0"/>
                </a:rPr>
                <a:t>La piantina</a:t>
              </a:r>
              <a:endParaRPr lang="it-IT" dirty="0">
                <a:latin typeface="Century Gothic" panose="020B0502020202020204" pitchFamily="34" charset="0"/>
              </a:endParaRPr>
            </a:p>
          </p:txBody>
        </p:sp>
        <p:sp>
          <p:nvSpPr>
            <p:cNvPr id="3" name="Rettangolo 2"/>
            <p:cNvSpPr/>
            <p:nvPr/>
          </p:nvSpPr>
          <p:spPr>
            <a:xfrm>
              <a:off x="6294076" y="6218071"/>
              <a:ext cx="179568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400" b="1" dirty="0" smtClean="0">
                  <a:latin typeface="Century Gothic" panose="020B0502020202020204" pitchFamily="34" charset="0"/>
                </a:rPr>
                <a:t>di Mattia </a:t>
              </a:r>
              <a:r>
                <a:rPr lang="it-IT" sz="1400" b="1" dirty="0" err="1" smtClean="0">
                  <a:latin typeface="Century Gothic" panose="020B0502020202020204" pitchFamily="34" charset="0"/>
                </a:rPr>
                <a:t>Andreoni</a:t>
              </a:r>
              <a:endParaRPr lang="it-IT" sz="1400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890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o 5"/>
          <p:cNvGrpSpPr/>
          <p:nvPr/>
        </p:nvGrpSpPr>
        <p:grpSpPr>
          <a:xfrm>
            <a:off x="7750547" y="437731"/>
            <a:ext cx="3518664" cy="5887891"/>
            <a:chOff x="7464798" y="452018"/>
            <a:chExt cx="3518664" cy="5887891"/>
          </a:xfrm>
        </p:grpSpPr>
        <p:sp>
          <p:nvSpPr>
            <p:cNvPr id="4" name="Rettangolo 3"/>
            <p:cNvSpPr/>
            <p:nvPr/>
          </p:nvSpPr>
          <p:spPr>
            <a:xfrm>
              <a:off x="7464798" y="1231504"/>
              <a:ext cx="3518664" cy="47705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600" dirty="0" smtClean="0">
                  <a:latin typeface="Century Gothic" panose="020B0502020202020204" pitchFamily="34" charset="0"/>
                </a:rPr>
                <a:t>In </a:t>
              </a:r>
              <a:r>
                <a:rPr lang="it-IT" sz="1600" dirty="0">
                  <a:latin typeface="Century Gothic" panose="020B0502020202020204" pitchFamily="34" charset="0"/>
                </a:rPr>
                <a:t>un prato ho visto una ghianda cadere: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mi è venuto in </a:t>
              </a:r>
              <a:r>
                <a:rPr lang="it-IT" sz="1600" dirty="0" smtClean="0">
                  <a:latin typeface="Century Gothic" panose="020B0502020202020204" pitchFamily="34" charset="0"/>
                </a:rPr>
                <a:t>mente</a:t>
              </a: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sconfitta</a:t>
              </a:r>
              <a:r>
                <a:rPr lang="it-IT" sz="1600" dirty="0">
                  <a:latin typeface="Century Gothic" panose="020B0502020202020204" pitchFamily="34" charset="0"/>
                </a:rPr>
                <a:t>, paura.</a:t>
              </a:r>
            </a:p>
            <a:p>
              <a:endParaRPr lang="it-IT" sz="1600" dirty="0" smtClean="0">
                <a:latin typeface="Century Gothic" panose="020B0502020202020204" pitchFamily="34" charset="0"/>
              </a:endParaRP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Dopo </a:t>
              </a:r>
              <a:r>
                <a:rPr lang="it-IT" sz="1600" dirty="0">
                  <a:latin typeface="Century Gothic" panose="020B0502020202020204" pitchFamily="34" charset="0"/>
                </a:rPr>
                <a:t>mesi, però, ho visto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quella ghianda combattere,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perché chi </a:t>
              </a:r>
              <a:r>
                <a:rPr lang="it-IT" sz="1600" dirty="0" smtClean="0">
                  <a:latin typeface="Century Gothic" panose="020B0502020202020204" pitchFamily="34" charset="0"/>
                </a:rPr>
                <a:t>combatte,</a:t>
              </a: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può </a:t>
              </a:r>
              <a:r>
                <a:rPr lang="it-IT" sz="1600" dirty="0">
                  <a:latin typeface="Century Gothic" panose="020B0502020202020204" pitchFamily="34" charset="0"/>
                </a:rPr>
                <a:t>perdere,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m</a:t>
              </a:r>
              <a:r>
                <a:rPr lang="it-IT" sz="1600" dirty="0" smtClean="0">
                  <a:latin typeface="Century Gothic" panose="020B0502020202020204" pitchFamily="34" charset="0"/>
                </a:rPr>
                <a:t>a chi </a:t>
              </a:r>
              <a:r>
                <a:rPr lang="it-IT" sz="1600" dirty="0">
                  <a:latin typeface="Century Gothic" panose="020B0502020202020204" pitchFamily="34" charset="0"/>
                </a:rPr>
                <a:t>non </a:t>
              </a:r>
              <a:r>
                <a:rPr lang="it-IT" sz="1600" dirty="0" smtClean="0">
                  <a:latin typeface="Century Gothic" panose="020B0502020202020204" pitchFamily="34" charset="0"/>
                </a:rPr>
                <a:t>combatte,</a:t>
              </a: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ha </a:t>
              </a:r>
              <a:r>
                <a:rPr lang="it-IT" sz="1600" dirty="0">
                  <a:latin typeface="Century Gothic" panose="020B0502020202020204" pitchFamily="34" charset="0"/>
                </a:rPr>
                <a:t>già perso.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 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È autunno, fa freddo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e vedo le foglie cadere,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anche le ghiande.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Questo significa sconfitta,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però, hanno combattuto,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ne è valsa la pena.</a:t>
              </a:r>
            </a:p>
            <a:p>
              <a:r>
                <a:rPr lang="it-IT" sz="1600" b="1" dirty="0"/>
                <a:t> </a:t>
              </a:r>
              <a:endParaRPr lang="it-IT" sz="1600" dirty="0"/>
            </a:p>
          </p:txBody>
        </p:sp>
        <p:sp>
          <p:nvSpPr>
            <p:cNvPr id="2" name="Rettangolo 1"/>
            <p:cNvSpPr/>
            <p:nvPr/>
          </p:nvSpPr>
          <p:spPr>
            <a:xfrm>
              <a:off x="7464798" y="452018"/>
              <a:ext cx="186140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b="1" dirty="0">
                  <a:latin typeface="Century Gothic" panose="020B0502020202020204" pitchFamily="34" charset="0"/>
                </a:rPr>
                <a:t>Ho combattuto</a:t>
              </a:r>
              <a:endParaRPr lang="it-IT" dirty="0">
                <a:latin typeface="Century Gothic" panose="020B0502020202020204" pitchFamily="34" charset="0"/>
              </a:endParaRPr>
            </a:p>
          </p:txBody>
        </p:sp>
        <p:sp>
          <p:nvSpPr>
            <p:cNvPr id="3" name="Rettangolo 2"/>
            <p:cNvSpPr/>
            <p:nvPr/>
          </p:nvSpPr>
          <p:spPr>
            <a:xfrm>
              <a:off x="7464798" y="6032132"/>
              <a:ext cx="152958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400" b="1" dirty="0" smtClean="0">
                  <a:latin typeface="Century Gothic" panose="020B0502020202020204" pitchFamily="34" charset="0"/>
                </a:rPr>
                <a:t>di Raoul Notaro</a:t>
              </a:r>
              <a:endParaRPr lang="it-IT" sz="1400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244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7783602" y="466304"/>
            <a:ext cx="3859858" cy="5839698"/>
            <a:chOff x="6294076" y="538381"/>
            <a:chExt cx="3859858" cy="5839698"/>
          </a:xfrm>
        </p:grpSpPr>
        <p:sp>
          <p:nvSpPr>
            <p:cNvPr id="4" name="Rettangolo 3"/>
            <p:cNvSpPr/>
            <p:nvPr/>
          </p:nvSpPr>
          <p:spPr>
            <a:xfrm>
              <a:off x="6294076" y="1299771"/>
              <a:ext cx="3859858" cy="42780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600" dirty="0"/>
                <a:t>O</a:t>
              </a:r>
              <a:r>
                <a:rPr lang="it-IT" sz="1600" dirty="0" smtClean="0">
                  <a:latin typeface="Century Gothic" panose="020B0502020202020204" pitchFamily="34" charset="0"/>
                </a:rPr>
                <a:t>gni </a:t>
              </a:r>
              <a:r>
                <a:rPr lang="it-IT" sz="1600" dirty="0">
                  <a:latin typeface="Century Gothic" panose="020B0502020202020204" pitchFamily="34" charset="0"/>
                </a:rPr>
                <a:t>essere vivente, nel suo,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è straordinario.</a:t>
              </a:r>
            </a:p>
            <a:p>
              <a:endParaRPr lang="it-IT" sz="1600" dirty="0" smtClean="0">
                <a:latin typeface="Century Gothic" panose="020B0502020202020204" pitchFamily="34" charset="0"/>
              </a:endParaRP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Come </a:t>
              </a:r>
              <a:r>
                <a:rPr lang="it-IT" sz="1600" dirty="0">
                  <a:latin typeface="Century Gothic" panose="020B0502020202020204" pitchFamily="34" charset="0"/>
                </a:rPr>
                <a:t>il cane, che capisce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quando sei giù di morale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o quando vuoi giocare con lui.</a:t>
              </a:r>
            </a:p>
            <a:p>
              <a:endParaRPr lang="it-IT" sz="1600" dirty="0" smtClean="0">
                <a:latin typeface="Century Gothic" panose="020B0502020202020204" pitchFamily="34" charset="0"/>
              </a:endParaRP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Il </a:t>
              </a:r>
              <a:r>
                <a:rPr lang="it-IT" sz="1600" dirty="0">
                  <a:latin typeface="Century Gothic" panose="020B0502020202020204" pitchFamily="34" charset="0"/>
                </a:rPr>
                <a:t>canto degli uccelli,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che ti sveglia di buon umore.</a:t>
              </a:r>
            </a:p>
            <a:p>
              <a:endParaRPr lang="it-IT" sz="1600" dirty="0" smtClean="0">
                <a:latin typeface="Century Gothic" panose="020B0502020202020204" pitchFamily="34" charset="0"/>
              </a:endParaRP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L</a:t>
              </a:r>
              <a:r>
                <a:rPr lang="it-IT" sz="1600" dirty="0">
                  <a:latin typeface="Century Gothic" panose="020B0502020202020204" pitchFamily="34" charset="0"/>
                </a:rPr>
                <a:t>' intelligenza degli uomini,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che ti evolve continuamente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per farti stare bene </a:t>
              </a:r>
              <a:r>
                <a:rPr lang="it-IT" sz="1600" dirty="0" smtClean="0">
                  <a:latin typeface="Century Gothic" panose="020B0502020202020204" pitchFamily="34" charset="0"/>
                </a:rPr>
                <a:t>senza malattie</a:t>
              </a:r>
              <a:r>
                <a:rPr lang="it-IT" sz="1600" dirty="0">
                  <a:latin typeface="Century Gothic" panose="020B0502020202020204" pitchFamily="34" charset="0"/>
                </a:rPr>
                <a:t>.</a:t>
              </a:r>
            </a:p>
            <a:p>
              <a:endParaRPr lang="it-IT" sz="1600" dirty="0" smtClean="0">
                <a:latin typeface="Century Gothic" panose="020B0502020202020204" pitchFamily="34" charset="0"/>
              </a:endParaRP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Le </a:t>
              </a:r>
              <a:r>
                <a:rPr lang="it-IT" sz="1600" dirty="0">
                  <a:latin typeface="Century Gothic" panose="020B0502020202020204" pitchFamily="34" charset="0"/>
                </a:rPr>
                <a:t>piante,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che ci fanno vivere con l'ossigeno.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 </a:t>
              </a:r>
              <a:endParaRPr lang="it-IT" sz="1600" b="1" dirty="0" smtClean="0">
                <a:latin typeface="Century Gothic" panose="020B0502020202020204" pitchFamily="34" charset="0"/>
              </a:endParaRPr>
            </a:p>
          </p:txBody>
        </p:sp>
        <p:sp>
          <p:nvSpPr>
            <p:cNvPr id="2" name="Rettangolo 1"/>
            <p:cNvSpPr/>
            <p:nvPr/>
          </p:nvSpPr>
          <p:spPr>
            <a:xfrm>
              <a:off x="6294076" y="538381"/>
              <a:ext cx="159691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b="1" dirty="0">
                  <a:latin typeface="Century Gothic" panose="020B0502020202020204" pitchFamily="34" charset="0"/>
                </a:rPr>
                <a:t>Straordinario</a:t>
              </a:r>
              <a:endParaRPr lang="it-IT" dirty="0">
                <a:latin typeface="Century Gothic" panose="020B0502020202020204" pitchFamily="34" charset="0"/>
              </a:endParaRPr>
            </a:p>
          </p:txBody>
        </p:sp>
        <p:sp>
          <p:nvSpPr>
            <p:cNvPr id="3" name="Rettangolo 2"/>
            <p:cNvSpPr/>
            <p:nvPr/>
          </p:nvSpPr>
          <p:spPr>
            <a:xfrm>
              <a:off x="6321328" y="6070302"/>
              <a:ext cx="156966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400" b="1" dirty="0" smtClean="0">
                  <a:latin typeface="Century Gothic" panose="020B0502020202020204" pitchFamily="34" charset="0"/>
                </a:rPr>
                <a:t>di James </a:t>
              </a:r>
              <a:r>
                <a:rPr lang="it-IT" sz="1400" b="1" dirty="0" err="1" smtClean="0">
                  <a:latin typeface="Century Gothic" panose="020B0502020202020204" pitchFamily="34" charset="0"/>
                </a:rPr>
                <a:t>Pizzelli</a:t>
              </a:r>
              <a:endParaRPr lang="it-IT" sz="1400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666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7754612" y="440992"/>
            <a:ext cx="3859858" cy="5293950"/>
            <a:chOff x="6908665" y="45208"/>
            <a:chExt cx="3859858" cy="5293950"/>
          </a:xfrm>
        </p:grpSpPr>
        <p:sp>
          <p:nvSpPr>
            <p:cNvPr id="4" name="Rettangolo 3"/>
            <p:cNvSpPr/>
            <p:nvPr/>
          </p:nvSpPr>
          <p:spPr>
            <a:xfrm>
              <a:off x="6908665" y="814843"/>
              <a:ext cx="3859858" cy="45243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600" dirty="0" smtClean="0">
                  <a:latin typeface="Century Gothic" panose="020B0502020202020204" pitchFamily="34" charset="0"/>
                </a:rPr>
                <a:t>Un </a:t>
              </a:r>
              <a:r>
                <a:rPr lang="it-IT" sz="1600" dirty="0">
                  <a:latin typeface="Century Gothic" panose="020B0502020202020204" pitchFamily="34" charset="0"/>
                </a:rPr>
                <a:t>giorno è la felicità.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Un giorno è la voglia di vivere.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Un giorno è </a:t>
              </a:r>
              <a:r>
                <a:rPr lang="it-IT" sz="1600" dirty="0" smtClean="0">
                  <a:latin typeface="Century Gothic" panose="020B0502020202020204" pitchFamily="34" charset="0"/>
                </a:rPr>
                <a:t>svegliarsi,</a:t>
              </a:r>
              <a:endParaRPr lang="it-IT" sz="1600" dirty="0">
                <a:latin typeface="Century Gothic" panose="020B0502020202020204" pitchFamily="34" charset="0"/>
              </a:endParaRPr>
            </a:p>
            <a:p>
              <a:r>
                <a:rPr lang="it-IT" sz="1600" dirty="0">
                  <a:latin typeface="Century Gothic" panose="020B0502020202020204" pitchFamily="34" charset="0"/>
                </a:rPr>
                <a:t>con il sorriso stampato sulla faccia.</a:t>
              </a:r>
            </a:p>
            <a:p>
              <a:endParaRPr lang="it-IT" sz="1600" dirty="0" smtClean="0">
                <a:latin typeface="Century Gothic" panose="020B0502020202020204" pitchFamily="34" charset="0"/>
              </a:endParaRP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Un </a:t>
              </a:r>
              <a:r>
                <a:rPr lang="it-IT" sz="1600" dirty="0">
                  <a:latin typeface="Century Gothic" panose="020B0502020202020204" pitchFamily="34" charset="0"/>
                </a:rPr>
                <a:t>giorno credi che l’amore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sia facile da trovare,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ma non è così.</a:t>
              </a:r>
            </a:p>
            <a:p>
              <a:endParaRPr lang="it-IT" sz="1600" dirty="0" smtClean="0">
                <a:latin typeface="Century Gothic" panose="020B0502020202020204" pitchFamily="34" charset="0"/>
              </a:endParaRP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L’amore </a:t>
              </a:r>
              <a:r>
                <a:rPr lang="it-IT" sz="1600" dirty="0">
                  <a:latin typeface="Century Gothic" panose="020B0502020202020204" pitchFamily="34" charset="0"/>
                </a:rPr>
                <a:t>è la cosa più bella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che abbia mai visto,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nelle persone.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L’amore è volersi bene.</a:t>
              </a:r>
            </a:p>
            <a:p>
              <a:endParaRPr lang="it-IT" sz="1600" dirty="0" smtClean="0">
                <a:latin typeface="Century Gothic" panose="020B0502020202020204" pitchFamily="34" charset="0"/>
              </a:endParaRP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Un </a:t>
              </a:r>
              <a:r>
                <a:rPr lang="it-IT" sz="1600" dirty="0">
                  <a:latin typeface="Century Gothic" panose="020B0502020202020204" pitchFamily="34" charset="0"/>
                </a:rPr>
                <a:t>giorno mi sveglio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e penso che sia difficile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trovare l’amore.</a:t>
              </a:r>
            </a:p>
            <a:p>
              <a:endParaRPr lang="it-IT" sz="1600" dirty="0" smtClean="0"/>
            </a:p>
          </p:txBody>
        </p:sp>
        <p:sp>
          <p:nvSpPr>
            <p:cNvPr id="2" name="Rettangolo 1"/>
            <p:cNvSpPr/>
            <p:nvPr/>
          </p:nvSpPr>
          <p:spPr>
            <a:xfrm>
              <a:off x="6908665" y="45208"/>
              <a:ext cx="94128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b="1" dirty="0">
                  <a:latin typeface="Century Gothic" panose="020B0502020202020204" pitchFamily="34" charset="0"/>
                </a:rPr>
                <a:t>Amore</a:t>
              </a:r>
              <a:endParaRPr lang="it-IT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316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7789572" y="1169899"/>
            <a:ext cx="3859858" cy="5170904"/>
            <a:chOff x="5810220" y="1211481"/>
            <a:chExt cx="3859858" cy="5170904"/>
          </a:xfrm>
        </p:grpSpPr>
        <p:sp>
          <p:nvSpPr>
            <p:cNvPr id="4" name="Rettangolo 3"/>
            <p:cNvSpPr/>
            <p:nvPr/>
          </p:nvSpPr>
          <p:spPr>
            <a:xfrm>
              <a:off x="5810220" y="1211481"/>
              <a:ext cx="3859858" cy="32932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600" dirty="0" smtClean="0">
                  <a:latin typeface="Century Gothic" panose="020B0502020202020204" pitchFamily="34" charset="0"/>
                </a:rPr>
                <a:t>L’amore </a:t>
              </a:r>
              <a:r>
                <a:rPr lang="it-IT" sz="1600" dirty="0">
                  <a:latin typeface="Century Gothic" panose="020B0502020202020204" pitchFamily="34" charset="0"/>
                </a:rPr>
                <a:t>è aiutare il prossimo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perché porta ad avere qualcosa nella vita.</a:t>
              </a:r>
            </a:p>
            <a:p>
              <a:endParaRPr lang="it-IT" sz="1600" dirty="0" smtClean="0">
                <a:latin typeface="Century Gothic" panose="020B0502020202020204" pitchFamily="34" charset="0"/>
              </a:endParaRP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Volere </a:t>
              </a:r>
              <a:r>
                <a:rPr lang="it-IT" sz="1600" dirty="0">
                  <a:latin typeface="Century Gothic" panose="020B0502020202020204" pitchFamily="34" charset="0"/>
                </a:rPr>
                <a:t>bene il prossimo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vuol dire </a:t>
              </a:r>
              <a:r>
                <a:rPr lang="it-IT" sz="1600" dirty="0" smtClean="0">
                  <a:latin typeface="Century Gothic" panose="020B0502020202020204" pitchFamily="34" charset="0"/>
                </a:rPr>
                <a:t>rispetto,</a:t>
              </a:r>
              <a:endParaRPr lang="it-IT" sz="1600" dirty="0">
                <a:latin typeface="Century Gothic" panose="020B0502020202020204" pitchFamily="34" charset="0"/>
              </a:endParaRPr>
            </a:p>
            <a:p>
              <a:r>
                <a:rPr lang="it-IT" sz="1600" dirty="0">
                  <a:latin typeface="Century Gothic" panose="020B0502020202020204" pitchFamily="34" charset="0"/>
                </a:rPr>
                <a:t>perché è il rispetto che serve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per la buona strada.</a:t>
              </a:r>
            </a:p>
            <a:p>
              <a:endParaRPr lang="it-IT" sz="1600" dirty="0" smtClean="0">
                <a:latin typeface="Century Gothic" panose="020B0502020202020204" pitchFamily="34" charset="0"/>
              </a:endParaRP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La </a:t>
              </a:r>
              <a:r>
                <a:rPr lang="it-IT" sz="1600" dirty="0">
                  <a:latin typeface="Century Gothic" panose="020B0502020202020204" pitchFamily="34" charset="0"/>
                </a:rPr>
                <a:t>vita e la felicità</a:t>
              </a: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far </a:t>
              </a:r>
              <a:r>
                <a:rPr lang="it-IT" sz="1600" dirty="0">
                  <a:latin typeface="Century Gothic" panose="020B0502020202020204" pitchFamily="34" charset="0"/>
                </a:rPr>
                <a:t>sorridere il prossimo.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Ci vuole sincerità,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sempre.</a:t>
              </a:r>
              <a:endParaRPr lang="it-IT" sz="1600" b="1" dirty="0" smtClean="0">
                <a:latin typeface="Century Gothic" panose="020B0502020202020204" pitchFamily="34" charset="0"/>
              </a:endParaRPr>
            </a:p>
          </p:txBody>
        </p:sp>
        <p:sp>
          <p:nvSpPr>
            <p:cNvPr id="3" name="Rettangolo 2"/>
            <p:cNvSpPr/>
            <p:nvPr/>
          </p:nvSpPr>
          <p:spPr>
            <a:xfrm>
              <a:off x="5810220" y="6074608"/>
              <a:ext cx="180209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400" b="1" dirty="0" smtClean="0">
                  <a:latin typeface="Century Gothic" panose="020B0502020202020204" pitchFamily="34" charset="0"/>
                </a:rPr>
                <a:t>di Arianna Perinelli</a:t>
              </a:r>
              <a:endParaRPr lang="it-IT" sz="1400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578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7826042" y="467157"/>
            <a:ext cx="3859858" cy="5916081"/>
            <a:chOff x="7483142" y="524307"/>
            <a:chExt cx="3859858" cy="5916081"/>
          </a:xfrm>
        </p:grpSpPr>
        <p:sp>
          <p:nvSpPr>
            <p:cNvPr id="4" name="Rettangolo 3"/>
            <p:cNvSpPr/>
            <p:nvPr/>
          </p:nvSpPr>
          <p:spPr>
            <a:xfrm>
              <a:off x="7483142" y="1151469"/>
              <a:ext cx="3859858" cy="32932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600" dirty="0">
                  <a:latin typeface="Century Gothic" panose="020B0502020202020204" pitchFamily="34" charset="0"/>
                </a:rPr>
                <a:t>Mondo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Universo 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Vita 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Leggi </a:t>
              </a:r>
              <a:endParaRPr lang="it-IT" sz="1600" dirty="0" smtClean="0">
                <a:latin typeface="Century Gothic" panose="020B0502020202020204" pitchFamily="34" charset="0"/>
              </a:endParaRP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Cosa </a:t>
              </a:r>
              <a:r>
                <a:rPr lang="it-IT" sz="1600" dirty="0">
                  <a:latin typeface="Century Gothic" panose="020B0502020202020204" pitchFamily="34" charset="0"/>
                </a:rPr>
                <a:t>ci serve veramente</a:t>
              </a:r>
              <a:r>
                <a:rPr lang="it-IT" sz="1600" dirty="0" smtClean="0">
                  <a:latin typeface="Century Gothic" panose="020B0502020202020204" pitchFamily="34" charset="0"/>
                </a:rPr>
                <a:t>?</a:t>
              </a:r>
            </a:p>
            <a:p>
              <a:endParaRPr lang="it-IT" sz="1600" dirty="0" smtClean="0">
                <a:latin typeface="Century Gothic" panose="020B0502020202020204" pitchFamily="34" charset="0"/>
              </a:endParaRP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Come </a:t>
              </a:r>
              <a:r>
                <a:rPr lang="it-IT" sz="1600" dirty="0">
                  <a:latin typeface="Century Gothic" panose="020B0502020202020204" pitchFamily="34" charset="0"/>
                </a:rPr>
                <a:t>in autunno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quando le foglie cadono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e la primavera le deve far </a:t>
              </a:r>
              <a:r>
                <a:rPr lang="it-IT" sz="1600" dirty="0" smtClean="0">
                  <a:latin typeface="Century Gothic" panose="020B0502020202020204" pitchFamily="34" charset="0"/>
                </a:rPr>
                <a:t>rifiorire. </a:t>
              </a:r>
            </a:p>
            <a:p>
              <a:endParaRPr lang="it-IT" sz="1600" dirty="0" smtClean="0">
                <a:latin typeface="Century Gothic" panose="020B0502020202020204" pitchFamily="34" charset="0"/>
              </a:endParaRPr>
            </a:p>
            <a:p>
              <a:r>
                <a:rPr lang="it-IT" sz="1600" dirty="0" smtClean="0">
                  <a:latin typeface="Century Gothic" panose="020B0502020202020204" pitchFamily="34" charset="0"/>
                </a:rPr>
                <a:t>Piano </a:t>
              </a:r>
              <a:r>
                <a:rPr lang="it-IT" sz="1600" dirty="0">
                  <a:latin typeface="Century Gothic" panose="020B0502020202020204" pitchFamily="34" charset="0"/>
                </a:rPr>
                <a:t>piano,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sprecando tempo,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per un guaio fatto da qualcun’altro</a:t>
              </a:r>
            </a:p>
          </p:txBody>
        </p:sp>
        <p:sp>
          <p:nvSpPr>
            <p:cNvPr id="2" name="Rettangolo 1"/>
            <p:cNvSpPr/>
            <p:nvPr/>
          </p:nvSpPr>
          <p:spPr>
            <a:xfrm>
              <a:off x="7483142" y="524307"/>
              <a:ext cx="76815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b="1" dirty="0">
                  <a:latin typeface="Century Gothic" panose="020B0502020202020204" pitchFamily="34" charset="0"/>
                </a:rPr>
                <a:t>Tutto </a:t>
              </a:r>
              <a:endParaRPr lang="it-IT" dirty="0">
                <a:latin typeface="Century Gothic" panose="020B0502020202020204" pitchFamily="34" charset="0"/>
              </a:endParaRPr>
            </a:p>
          </p:txBody>
        </p:sp>
        <p:sp>
          <p:nvSpPr>
            <p:cNvPr id="3" name="Rettangolo 2"/>
            <p:cNvSpPr/>
            <p:nvPr/>
          </p:nvSpPr>
          <p:spPr>
            <a:xfrm>
              <a:off x="7483142" y="6132611"/>
              <a:ext cx="145745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400" b="1" dirty="0" smtClean="0">
                  <a:latin typeface="Century Gothic" panose="020B0502020202020204" pitchFamily="34" charset="0"/>
                </a:rPr>
                <a:t>di Aurora Palio</a:t>
              </a:r>
              <a:endParaRPr lang="it-IT" sz="1400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853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o 5"/>
          <p:cNvGrpSpPr/>
          <p:nvPr/>
        </p:nvGrpSpPr>
        <p:grpSpPr>
          <a:xfrm>
            <a:off x="7806632" y="467157"/>
            <a:ext cx="3859858" cy="5876492"/>
            <a:chOff x="7463732" y="495732"/>
            <a:chExt cx="3859858" cy="5876492"/>
          </a:xfrm>
        </p:grpSpPr>
        <p:sp>
          <p:nvSpPr>
            <p:cNvPr id="4" name="Rettangolo 3"/>
            <p:cNvSpPr/>
            <p:nvPr/>
          </p:nvSpPr>
          <p:spPr>
            <a:xfrm>
              <a:off x="7463732" y="1226554"/>
              <a:ext cx="3859858" cy="33855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600" dirty="0">
                  <a:latin typeface="Century Gothic" panose="020B0502020202020204" pitchFamily="34" charset="0"/>
                </a:rPr>
                <a:t>Tu mi piaci,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ma non lo sai,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io ti scrivo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e mi rispondi.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C’è qualcosa?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Non lo so.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Mi hai sorriso ed io ho fiorito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come una rosa al mattino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e un fiore al tramonto.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Non so che pensare,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dimmi tu cosa fare…</a:t>
              </a:r>
            </a:p>
            <a:p>
              <a:r>
                <a:rPr lang="it-IT" sz="1600" dirty="0">
                  <a:latin typeface="Century Gothic" panose="020B0502020202020204" pitchFamily="34" charset="0"/>
                </a:rPr>
                <a:t>e come un fiore al </a:t>
              </a:r>
              <a:r>
                <a:rPr lang="it-IT" sz="1600" dirty="0" smtClean="0">
                  <a:latin typeface="Century Gothic" panose="020B0502020202020204" pitchFamily="34" charset="0"/>
                </a:rPr>
                <a:t>mattino,</a:t>
              </a:r>
              <a:endParaRPr lang="it-IT" sz="1600" dirty="0">
                <a:latin typeface="Century Gothic" panose="020B0502020202020204" pitchFamily="34" charset="0"/>
              </a:endParaRPr>
            </a:p>
            <a:p>
              <a:r>
                <a:rPr lang="it-IT" sz="1600" dirty="0">
                  <a:latin typeface="Century Gothic" panose="020B0502020202020204" pitchFamily="34" charset="0"/>
                </a:rPr>
                <a:t>fiorisco.</a:t>
              </a:r>
            </a:p>
          </p:txBody>
        </p:sp>
        <p:sp>
          <p:nvSpPr>
            <p:cNvPr id="2" name="Rettangolo 1"/>
            <p:cNvSpPr/>
            <p:nvPr/>
          </p:nvSpPr>
          <p:spPr>
            <a:xfrm>
              <a:off x="7463732" y="495732"/>
              <a:ext cx="121219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b="1" dirty="0">
                  <a:latin typeface="Century Gothic" panose="020B0502020202020204" pitchFamily="34" charset="0"/>
                </a:rPr>
                <a:t>Io sorrido</a:t>
              </a:r>
              <a:endParaRPr lang="it-IT" dirty="0">
                <a:latin typeface="Century Gothic" panose="020B0502020202020204" pitchFamily="34" charset="0"/>
              </a:endParaRPr>
            </a:p>
          </p:txBody>
        </p:sp>
        <p:sp>
          <p:nvSpPr>
            <p:cNvPr id="5" name="Rettangolo 4"/>
            <p:cNvSpPr/>
            <p:nvPr/>
          </p:nvSpPr>
          <p:spPr>
            <a:xfrm>
              <a:off x="7463732" y="6064447"/>
              <a:ext cx="145745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400" b="1" dirty="0">
                  <a:latin typeface="Century Gothic" panose="020B0502020202020204" pitchFamily="34" charset="0"/>
                </a:rPr>
                <a:t>di Aurora Palio</a:t>
              </a:r>
              <a:endParaRPr lang="it-IT" sz="1400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335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gno">
  <a:themeElements>
    <a:clrScheme name="Legno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Legno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egn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TM03090434[[fn=Legno]]</Template>
  <TotalTime>253</TotalTime>
  <Words>1696</Words>
  <Application>Microsoft Office PowerPoint</Application>
  <PresentationFormat>Widescreen</PresentationFormat>
  <Paragraphs>437</Paragraphs>
  <Slides>27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33" baseType="lpstr">
      <vt:lpstr>Arial</vt:lpstr>
      <vt:lpstr>Arial Black</vt:lpstr>
      <vt:lpstr>Century Gothic</vt:lpstr>
      <vt:lpstr>Times New Roman</vt:lpstr>
      <vt:lpstr>Wingdings</vt:lpstr>
      <vt:lpstr>Legno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House</dc:creator>
  <cp:lastModifiedBy>House</cp:lastModifiedBy>
  <cp:revision>180</cp:revision>
  <cp:lastPrinted>2016-05-16T16:12:09Z</cp:lastPrinted>
  <dcterms:created xsi:type="dcterms:W3CDTF">2016-04-27T21:58:30Z</dcterms:created>
  <dcterms:modified xsi:type="dcterms:W3CDTF">2016-05-16T17:55:00Z</dcterms:modified>
</cp:coreProperties>
</file>