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4" r:id="rId6"/>
    <p:sldId id="259" r:id="rId7"/>
    <p:sldId id="258" r:id="rId8"/>
    <p:sldId id="260" r:id="rId9"/>
    <p:sldId id="263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5125-2097-47C0-9581-4B252D93818A}" type="datetimeFigureOut">
              <a:rPr lang="it-IT" smtClean="0"/>
              <a:pPr/>
              <a:t>01/12/2017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C63A-D379-4BDC-BED0-452AA9A998A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2349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5125-2097-47C0-9581-4B252D93818A}" type="datetimeFigureOut">
              <a:rPr lang="it-IT" smtClean="0"/>
              <a:pPr/>
              <a:t>01/12/2017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C63A-D379-4BDC-BED0-452AA9A998A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4922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5125-2097-47C0-9581-4B252D93818A}" type="datetimeFigureOut">
              <a:rPr lang="it-IT" smtClean="0"/>
              <a:pPr/>
              <a:t>01/12/2017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C63A-D379-4BDC-BED0-452AA9A998A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6883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5125-2097-47C0-9581-4B252D93818A}" type="datetimeFigureOut">
              <a:rPr lang="it-IT" smtClean="0"/>
              <a:pPr/>
              <a:t>01/12/2017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C63A-D379-4BDC-BED0-452AA9A998A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9004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5125-2097-47C0-9581-4B252D93818A}" type="datetimeFigureOut">
              <a:rPr lang="it-IT" smtClean="0"/>
              <a:pPr/>
              <a:t>01/12/2017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C63A-D379-4BDC-BED0-452AA9A998A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135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5125-2097-47C0-9581-4B252D93818A}" type="datetimeFigureOut">
              <a:rPr lang="it-IT" smtClean="0"/>
              <a:pPr/>
              <a:t>01/12/2017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C63A-D379-4BDC-BED0-452AA9A998A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092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5125-2097-47C0-9581-4B252D93818A}" type="datetimeFigureOut">
              <a:rPr lang="it-IT" smtClean="0"/>
              <a:pPr/>
              <a:t>01/12/2017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C63A-D379-4BDC-BED0-452AA9A998A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34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5125-2097-47C0-9581-4B252D93818A}" type="datetimeFigureOut">
              <a:rPr lang="it-IT" smtClean="0"/>
              <a:pPr/>
              <a:t>01/12/2017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C63A-D379-4BDC-BED0-452AA9A998A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123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5125-2097-47C0-9581-4B252D93818A}" type="datetimeFigureOut">
              <a:rPr lang="it-IT" smtClean="0"/>
              <a:pPr/>
              <a:t>01/12/2017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C63A-D379-4BDC-BED0-452AA9A998A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2601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5125-2097-47C0-9581-4B252D93818A}" type="datetimeFigureOut">
              <a:rPr lang="it-IT" smtClean="0"/>
              <a:pPr/>
              <a:t>01/12/2017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C63A-D379-4BDC-BED0-452AA9A998A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3557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5125-2097-47C0-9581-4B252D93818A}" type="datetimeFigureOut">
              <a:rPr lang="it-IT" smtClean="0"/>
              <a:pPr/>
              <a:t>01/12/2017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C63A-D379-4BDC-BED0-452AA9A998A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420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45125-2097-47C0-9581-4B252D93818A}" type="datetimeFigureOut">
              <a:rPr lang="it-IT" smtClean="0"/>
              <a:pPr/>
              <a:t>01/12/2017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AC63A-D379-4BDC-BED0-452AA9A998A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93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82601" y="770466"/>
            <a:ext cx="112606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18thCentury" pitchFamily="2" charset="0"/>
              </a:rPr>
              <a:t>Il DADA all’IC CARLO LEVI</a:t>
            </a:r>
            <a:endParaRPr lang="it-IT" sz="8800" dirty="0">
              <a:solidFill>
                <a:schemeClr val="tx1">
                  <a:lumMod val="65000"/>
                  <a:lumOff val="35000"/>
                </a:schemeClr>
              </a:solidFill>
              <a:latin typeface="18thCentury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2632982"/>
            <a:ext cx="10058400" cy="422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6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Dal 2015 abbiamo adottato il DADA</a:t>
            </a:r>
          </a:p>
          <a:p>
            <a:r>
              <a:rPr lang="it-IT" dirty="0" smtClean="0"/>
              <a:t>L’accoglienza è stata entusiasta sia da parte dei ragazzi che dei genitori i quali hanno partecipato attivamente</a:t>
            </a:r>
          </a:p>
          <a:p>
            <a:r>
              <a:rPr lang="it-IT" dirty="0" smtClean="0"/>
              <a:t>Armadietti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4487333" y="584256"/>
            <a:ext cx="429259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4000" dirty="0" smtClean="0">
                <a:latin typeface="ABeeZee" panose="02000000000000000000" pitchFamily="50" charset="0"/>
              </a:rPr>
              <a:t>La nostra storia</a:t>
            </a:r>
            <a:endParaRPr lang="it-IT" sz="4000" dirty="0">
              <a:latin typeface="ABeeZee" panose="02000000000000000000" pitchFamily="50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29050"/>
            <a:ext cx="4038600" cy="30289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466" y="3731684"/>
            <a:ext cx="4004733" cy="300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5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468" y="313267"/>
            <a:ext cx="3962400" cy="29718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711" y="313267"/>
            <a:ext cx="3962400" cy="29718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468" y="3763433"/>
            <a:ext cx="3945465" cy="295909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711" y="3763433"/>
            <a:ext cx="3953932" cy="2965449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 rot="16200000">
            <a:off x="-68447" y="1619449"/>
            <a:ext cx="2321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Laboratorio musicale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 rot="5400000">
            <a:off x="9503138" y="1661949"/>
            <a:ext cx="2406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Laboratorio informatico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 rot="5400000">
            <a:off x="9508386" y="5058316"/>
            <a:ext cx="2395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Laboratorio scientifico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 rot="16200000">
            <a:off x="540853" y="5058316"/>
            <a:ext cx="1102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Lettere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174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1446996" y="7450900"/>
            <a:ext cx="4235450" cy="192088"/>
          </a:xfrm>
        </p:spPr>
        <p:txBody>
          <a:bodyPr/>
          <a:lstStyle/>
          <a:p>
            <a:fld id="{05E75CAA-A992-42BF-99F0-140DAEB817FA}" type="slidenum">
              <a:rPr lang="pt-BR" altLang="it-IT"/>
              <a:pPr/>
              <a:t>4</a:t>
            </a:fld>
            <a:r>
              <a:rPr lang="pt-BR" altLang="it-IT"/>
              <a:t>       © 2005  Nokia 	V1-Filename.ppt / </a:t>
            </a:r>
          </a:p>
          <a:p>
            <a:endParaRPr lang="pt-BR" altLang="it-IT"/>
          </a:p>
          <a:p>
            <a:endParaRPr lang="pt-BR" altLang="it-IT"/>
          </a:p>
          <a:p>
            <a:endParaRPr lang="pt-BR" altLang="it-IT"/>
          </a:p>
          <a:p>
            <a:endParaRPr lang="pt-BR" altLang="it-IT"/>
          </a:p>
          <a:p>
            <a:endParaRPr lang="pt-BR" altLang="it-IT"/>
          </a:p>
          <a:p>
            <a:r>
              <a:rPr lang="pt-BR" altLang="it-IT"/>
              <a:t> / Initials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9518072" y="1179066"/>
            <a:ext cx="18169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okia Sans Title SemiBold" pitchFamily="34" charset="0"/>
                <a:ea typeface="+mj-ea"/>
                <a:cs typeface="+mj-cs"/>
              </a:rPr>
              <a:t>Ambienti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008060"/>
              </p:ext>
            </p:extLst>
          </p:nvPr>
        </p:nvGraphicFramePr>
        <p:xfrm>
          <a:off x="795647" y="1381652"/>
          <a:ext cx="8919586" cy="4153045"/>
        </p:xfrm>
        <a:graphic>
          <a:graphicData uri="http://schemas.openxmlformats.org/drawingml/2006/table">
            <a:tbl>
              <a:tblPr firstRow="1" firstCol="1" bandRow="1"/>
              <a:tblGrid>
                <a:gridCol w="632782"/>
                <a:gridCol w="823740"/>
                <a:gridCol w="87270"/>
                <a:gridCol w="783771"/>
                <a:gridCol w="791390"/>
                <a:gridCol w="146761"/>
                <a:gridCol w="866899"/>
                <a:gridCol w="184566"/>
                <a:gridCol w="921912"/>
                <a:gridCol w="77607"/>
                <a:gridCol w="110936"/>
                <a:gridCol w="688158"/>
                <a:gridCol w="570015"/>
                <a:gridCol w="320634"/>
                <a:gridCol w="914400"/>
                <a:gridCol w="83128"/>
                <a:gridCol w="915617"/>
              </a:tblGrid>
              <a:tr h="411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68" marR="427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68" marR="427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68" marR="427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it-IT"/>
                    </a:p>
                  </a:txBody>
                  <a:tcPr marL="42768" marR="427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68" marR="427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it-IT"/>
                    </a:p>
                  </a:txBody>
                  <a:tcPr marL="42768" marR="427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68" marR="427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68" marR="427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68" marR="427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it-IT"/>
                    </a:p>
                  </a:txBody>
                  <a:tcPr marL="42768" marR="427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it-IT"/>
                    </a:p>
                  </a:txBody>
                  <a:tcPr marL="42768" marR="4276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41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800" b="1" i="0" cap="all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it-IT" sz="2800" b="1" i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LIM 1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LIM 2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Ambiente Arte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SPAZIO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POLIVALENTE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SPAZIO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POLIVALENTE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TEATRO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LABORATORIO INFORMATICA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cap="all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AMBIENTE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SCIENZE MOTORIE</a:t>
                      </a:r>
                      <a:endParaRPr lang="it-IT" sz="11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90404">
                <a:tc gridSpan="1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74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800" b="1" i="0" cap="all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it-IT" sz="2800" b="1" i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AMBIENTE LETTERE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AMBIENTE LETTERE 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AMBIENTE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LETTERE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AMBIENTE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MATEMATICO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SCIENTIFICO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AMBIENTE MATEMATICO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SCIENTIFICO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AMBIENTE LINGUE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AMBIENTE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LINGUE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AMBIENTE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DIDATTICA</a:t>
                      </a:r>
                      <a:r>
                        <a:rPr lang="it-IT" sz="1100" cap="all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SPECIALE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LIM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56478">
                <a:tc gridSpan="1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 cap="all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 cap="all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 cap="all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41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800" b="1" i="0" cap="all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it-IT" sz="2800" b="1" i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BIBLIOTECA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AMBIENTE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MUSICA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AMBIENTE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ARTE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AMBIENTE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TECNOLOGIA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LABORATORIO SCIENZE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AMBIENTE</a:t>
                      </a:r>
                      <a:br>
                        <a:rPr lang="it-IT" sz="1100" cap="all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it-IT" sz="1100" cap="all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IRC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APPROFONDIMENTO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SPAZIO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cap="all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POLIVALENTE  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i="1" cap="all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8" marR="427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333375" y="2790825"/>
            <a:ext cx="22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Piano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553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67" y="843440"/>
            <a:ext cx="7052733" cy="515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51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048208" y="472682"/>
            <a:ext cx="2151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latin typeface="ABeeZee" panose="02000000000000000000" pitchFamily="50" charset="0"/>
              </a:rPr>
              <a:t>Vantaggi</a:t>
            </a:r>
            <a:endParaRPr lang="it-IT" sz="3600" dirty="0">
              <a:latin typeface="ABeeZee" panose="02000000000000000000" pitchFamily="50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039670" y="472682"/>
            <a:ext cx="2599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latin typeface="ABeeZee" panose="02000000000000000000" pitchFamily="50" charset="0"/>
              </a:rPr>
              <a:t>Svantaggi</a:t>
            </a:r>
            <a:endParaRPr lang="it-IT" sz="3600" dirty="0">
              <a:latin typeface="ABeeZee" panose="02000000000000000000" pitchFamily="50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99737" y="1337019"/>
            <a:ext cx="493219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Ogni professore gestisce l’aula come preferisce, anche nell’arco di tempi lunghi (libri e materiale)</a:t>
            </a:r>
          </a:p>
          <a:p>
            <a:endParaRPr lang="it-IT" sz="2400" dirty="0" smtClean="0"/>
          </a:p>
          <a:p>
            <a:r>
              <a:rPr lang="it-IT" sz="2400" dirty="0" smtClean="0"/>
              <a:t>I ragazzi si sfogano col movimento ed aumentano il senso di responsabilità</a:t>
            </a:r>
          </a:p>
          <a:p>
            <a:endParaRPr lang="it-IT" sz="2400" dirty="0" smtClean="0"/>
          </a:p>
          <a:p>
            <a:r>
              <a:rPr lang="it-IT" sz="2400" dirty="0" smtClean="0"/>
              <a:t>Maggiori possibilità di progetti interdisciplinari</a:t>
            </a:r>
          </a:p>
          <a:p>
            <a:endParaRPr lang="it-IT" sz="2400" dirty="0" smtClean="0"/>
          </a:p>
          <a:p>
            <a:r>
              <a:rPr lang="it-IT" sz="2400" dirty="0" smtClean="0"/>
              <a:t>Maggiori possibilità di inclusione</a:t>
            </a:r>
          </a:p>
          <a:p>
            <a:endParaRPr lang="it-IT" sz="2400" dirty="0" smtClean="0"/>
          </a:p>
          <a:p>
            <a:r>
              <a:rPr lang="it-IT" sz="2400" dirty="0" smtClean="0"/>
              <a:t>Possibilità di valutare meglio le competenze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039670" y="1337019"/>
            <a:ext cx="38315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Pochi incontri fra professori</a:t>
            </a:r>
          </a:p>
          <a:p>
            <a:endParaRPr lang="it-IT" sz="2400" dirty="0" smtClean="0"/>
          </a:p>
          <a:p>
            <a:r>
              <a:rPr lang="it-IT" sz="2400" dirty="0" smtClean="0"/>
              <a:t>Maggior lavoro per gli ATA</a:t>
            </a:r>
          </a:p>
          <a:p>
            <a:endParaRPr lang="it-IT" sz="2400" dirty="0" smtClean="0"/>
          </a:p>
          <a:p>
            <a:r>
              <a:rPr lang="it-IT" sz="2400" dirty="0" smtClean="0"/>
              <a:t>Problemi con gli armadietti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410165" y="588796"/>
            <a:ext cx="3772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latin typeface="ABeeZee" panose="02000000000000000000" pitchFamily="50" charset="0"/>
              </a:rPr>
              <a:t>Autoformazione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786458" y="4508638"/>
            <a:ext cx="564832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3600" dirty="0" smtClean="0">
                <a:latin typeface="ABeeZee" panose="02000000000000000000" pitchFamily="50" charset="0"/>
              </a:rPr>
              <a:t>Stiamo facendo bene?</a:t>
            </a:r>
            <a:endParaRPr lang="it-IT" sz="3600" dirty="0">
              <a:latin typeface="ABeeZee" panose="02000000000000000000" pitchFamily="50" charset="0"/>
            </a:endParaRPr>
          </a:p>
        </p:txBody>
      </p:sp>
      <p:cxnSp>
        <p:nvCxnSpPr>
          <p:cNvPr id="7" name="Connettore 2 6"/>
          <p:cNvCxnSpPr/>
          <p:nvPr/>
        </p:nvCxnSpPr>
        <p:spPr>
          <a:xfrm>
            <a:off x="6140752" y="1815979"/>
            <a:ext cx="6048" cy="1841621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Inserimento nuovi colleghi</a:t>
            </a:r>
          </a:p>
          <a:p>
            <a:r>
              <a:rPr lang="it-IT" dirty="0" smtClean="0"/>
              <a:t>Come aumentare e diversificare le attività laboratoriali</a:t>
            </a:r>
          </a:p>
          <a:p>
            <a:r>
              <a:rPr lang="it-IT" dirty="0" smtClean="0"/>
              <a:t>Differenza fra </a:t>
            </a:r>
            <a:r>
              <a:rPr lang="it-IT" smtClean="0"/>
              <a:t>materie: facilità </a:t>
            </a:r>
            <a:r>
              <a:rPr lang="it-IT" dirty="0" smtClean="0"/>
              <a:t>in scienze difficoltà in matematica</a:t>
            </a:r>
          </a:p>
          <a:p>
            <a:r>
              <a:rPr lang="it-IT" dirty="0"/>
              <a:t>Strategie </a:t>
            </a:r>
            <a:r>
              <a:rPr lang="it-IT" dirty="0" smtClean="0"/>
              <a:t>di apprendimento cooperativo</a:t>
            </a:r>
          </a:p>
          <a:p>
            <a:r>
              <a:rPr lang="it-IT" dirty="0" smtClean="0"/>
              <a:t>Cartina </a:t>
            </a:r>
            <a:r>
              <a:rPr lang="it-IT" dirty="0"/>
              <a:t>geografica</a:t>
            </a:r>
          </a:p>
          <a:p>
            <a:endParaRPr lang="it-IT" dirty="0" smtClean="0"/>
          </a:p>
          <a:p>
            <a:r>
              <a:rPr lang="it-IT" dirty="0" smtClean="0"/>
              <a:t>Lezione frontale ?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801533" y="745066"/>
            <a:ext cx="4588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latin typeface="ABeeZee" panose="02000000000000000000" pitchFamily="50" charset="0"/>
              </a:rPr>
              <a:t>Dubbi e perplessità</a:t>
            </a:r>
            <a:endParaRPr lang="it-IT" sz="3600" dirty="0">
              <a:latin typeface="ABeeZee" panose="02000000000000000000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615267" y="1693333"/>
            <a:ext cx="383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600" dirty="0" smtClean="0">
                <a:latin typeface="ABeeZee" panose="02000000000000000000" pitchFamily="50" charset="0"/>
              </a:rPr>
              <a:t>Grazie</a:t>
            </a:r>
            <a:endParaRPr lang="it-IT" sz="9600" dirty="0">
              <a:latin typeface="ABeeZe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0525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193</Words>
  <Application>Microsoft Office PowerPoint</Application>
  <PresentationFormat>Widescreen</PresentationFormat>
  <Paragraphs>92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8" baseType="lpstr">
      <vt:lpstr>18thCentury</vt:lpstr>
      <vt:lpstr>ABeeZee</vt:lpstr>
      <vt:lpstr>Arial</vt:lpstr>
      <vt:lpstr>Calibri</vt:lpstr>
      <vt:lpstr>Calibri Light</vt:lpstr>
      <vt:lpstr>Century Gothic</vt:lpstr>
      <vt:lpstr>Nokia Sans Title SemiBold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Adele Marino</dc:creator>
  <cp:lastModifiedBy>Adele Marino</cp:lastModifiedBy>
  <cp:revision>27</cp:revision>
  <dcterms:created xsi:type="dcterms:W3CDTF">2017-11-08T09:25:30Z</dcterms:created>
  <dcterms:modified xsi:type="dcterms:W3CDTF">2017-12-01T22:19:32Z</dcterms:modified>
</cp:coreProperties>
</file>